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6A74B-E9F1-4E05-AC5F-A7D9B24A3E1D}" type="datetimeFigureOut">
              <a:rPr lang="en-US" smtClean="0"/>
              <a:t>10/26/2017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25CC4-0D8A-47B2-8967-CDAC61C15F1E}" type="slidenum">
              <a:rPr lang="en-US" smtClean="0"/>
              <a:t>‹#›</a:t>
            </a:fld>
            <a:endParaRPr lang="en-US"/>
          </a:p>
        </p:txBody>
      </p:sp>
    </p:spTree>
    <p:extLst>
      <p:ext uri="{BB962C8B-B14F-4D97-AF65-F5344CB8AC3E}">
        <p14:creationId xmlns:p14="http://schemas.microsoft.com/office/powerpoint/2010/main" val="81750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a:t>
            </a:fld>
            <a:endParaRPr lang="en-US"/>
          </a:p>
        </p:txBody>
      </p:sp>
    </p:spTree>
    <p:extLst>
      <p:ext uri="{BB962C8B-B14F-4D97-AF65-F5344CB8AC3E}">
        <p14:creationId xmlns:p14="http://schemas.microsoft.com/office/powerpoint/2010/main" val="796662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11</a:t>
            </a:fld>
            <a:endParaRPr lang="en-US"/>
          </a:p>
        </p:txBody>
      </p:sp>
    </p:spTree>
    <p:extLst>
      <p:ext uri="{BB962C8B-B14F-4D97-AF65-F5344CB8AC3E}">
        <p14:creationId xmlns:p14="http://schemas.microsoft.com/office/powerpoint/2010/main" val="3214605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12</a:t>
            </a:fld>
            <a:endParaRPr lang="en-US"/>
          </a:p>
        </p:txBody>
      </p:sp>
    </p:spTree>
    <p:extLst>
      <p:ext uri="{BB962C8B-B14F-4D97-AF65-F5344CB8AC3E}">
        <p14:creationId xmlns:p14="http://schemas.microsoft.com/office/powerpoint/2010/main" val="1856911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13</a:t>
            </a:fld>
            <a:endParaRPr lang="en-US"/>
          </a:p>
        </p:txBody>
      </p:sp>
    </p:spTree>
    <p:extLst>
      <p:ext uri="{BB962C8B-B14F-4D97-AF65-F5344CB8AC3E}">
        <p14:creationId xmlns:p14="http://schemas.microsoft.com/office/powerpoint/2010/main" val="2575783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14</a:t>
            </a:fld>
            <a:endParaRPr lang="en-US"/>
          </a:p>
        </p:txBody>
      </p:sp>
    </p:spTree>
    <p:extLst>
      <p:ext uri="{BB962C8B-B14F-4D97-AF65-F5344CB8AC3E}">
        <p14:creationId xmlns:p14="http://schemas.microsoft.com/office/powerpoint/2010/main" val="3687238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3</a:t>
            </a:fld>
            <a:endParaRPr lang="en-US"/>
          </a:p>
        </p:txBody>
      </p:sp>
    </p:spTree>
    <p:extLst>
      <p:ext uri="{BB962C8B-B14F-4D97-AF65-F5344CB8AC3E}">
        <p14:creationId xmlns:p14="http://schemas.microsoft.com/office/powerpoint/2010/main" val="1025740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4</a:t>
            </a:fld>
            <a:endParaRPr lang="en-US"/>
          </a:p>
        </p:txBody>
      </p:sp>
    </p:spTree>
    <p:extLst>
      <p:ext uri="{BB962C8B-B14F-4D97-AF65-F5344CB8AC3E}">
        <p14:creationId xmlns:p14="http://schemas.microsoft.com/office/powerpoint/2010/main" val="309575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5</a:t>
            </a:fld>
            <a:endParaRPr lang="en-US"/>
          </a:p>
        </p:txBody>
      </p:sp>
    </p:spTree>
    <p:extLst>
      <p:ext uri="{BB962C8B-B14F-4D97-AF65-F5344CB8AC3E}">
        <p14:creationId xmlns:p14="http://schemas.microsoft.com/office/powerpoint/2010/main" val="138254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6</a:t>
            </a:fld>
            <a:endParaRPr lang="en-US"/>
          </a:p>
        </p:txBody>
      </p:sp>
    </p:spTree>
    <p:extLst>
      <p:ext uri="{BB962C8B-B14F-4D97-AF65-F5344CB8AC3E}">
        <p14:creationId xmlns:p14="http://schemas.microsoft.com/office/powerpoint/2010/main" val="3462783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7</a:t>
            </a:fld>
            <a:endParaRPr lang="en-US"/>
          </a:p>
        </p:txBody>
      </p:sp>
    </p:spTree>
    <p:extLst>
      <p:ext uri="{BB962C8B-B14F-4D97-AF65-F5344CB8AC3E}">
        <p14:creationId xmlns:p14="http://schemas.microsoft.com/office/powerpoint/2010/main" val="110783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8</a:t>
            </a:fld>
            <a:endParaRPr lang="en-US"/>
          </a:p>
        </p:txBody>
      </p:sp>
    </p:spTree>
    <p:extLst>
      <p:ext uri="{BB962C8B-B14F-4D97-AF65-F5344CB8AC3E}">
        <p14:creationId xmlns:p14="http://schemas.microsoft.com/office/powerpoint/2010/main" val="1019680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9</a:t>
            </a:fld>
            <a:endParaRPr lang="en-US"/>
          </a:p>
        </p:txBody>
      </p:sp>
    </p:spTree>
    <p:extLst>
      <p:ext uri="{BB962C8B-B14F-4D97-AF65-F5344CB8AC3E}">
        <p14:creationId xmlns:p14="http://schemas.microsoft.com/office/powerpoint/2010/main" val="385926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825CC4-0D8A-47B2-8967-CDAC61C15F1E}" type="slidenum">
              <a:rPr lang="en-US" smtClean="0"/>
              <a:t>10</a:t>
            </a:fld>
            <a:endParaRPr lang="en-US"/>
          </a:p>
        </p:txBody>
      </p:sp>
    </p:spTree>
    <p:extLst>
      <p:ext uri="{BB962C8B-B14F-4D97-AF65-F5344CB8AC3E}">
        <p14:creationId xmlns:p14="http://schemas.microsoft.com/office/powerpoint/2010/main" val="353184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45BBFC-D592-443C-81BA-ADA87FFCDF25}"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164366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BBFC-D592-443C-81BA-ADA87FFCDF25}"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150610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BBFC-D592-443C-81BA-ADA87FFCDF25}"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423603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BBFC-D592-443C-81BA-ADA87FFCDF25}"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329623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45BBFC-D592-443C-81BA-ADA87FFCDF25}"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128962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5BBFC-D592-443C-81BA-ADA87FFCDF25}"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263644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45BBFC-D592-443C-81BA-ADA87FFCDF25}"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241914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45BBFC-D592-443C-81BA-ADA87FFCDF25}"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341778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5BBFC-D592-443C-81BA-ADA87FFCDF25}"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282025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45BBFC-D592-443C-81BA-ADA87FFCDF25}"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97195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45BBFC-D592-443C-81BA-ADA87FFCDF25}"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8AC84-CCD3-4DC2-8EEE-F29C5A56C600}" type="slidenum">
              <a:rPr lang="en-US" smtClean="0"/>
              <a:t>‹#›</a:t>
            </a:fld>
            <a:endParaRPr lang="en-US"/>
          </a:p>
        </p:txBody>
      </p:sp>
    </p:spTree>
    <p:extLst>
      <p:ext uri="{BB962C8B-B14F-4D97-AF65-F5344CB8AC3E}">
        <p14:creationId xmlns:p14="http://schemas.microsoft.com/office/powerpoint/2010/main" val="199603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BBFC-D592-443C-81BA-ADA87FFCDF25}" type="datetimeFigureOut">
              <a:rPr lang="en-US" smtClean="0"/>
              <a:t>10/26/2017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8AC84-CCD3-4DC2-8EEE-F29C5A56C600}" type="slidenum">
              <a:rPr lang="en-US" smtClean="0"/>
              <a:t>‹#›</a:t>
            </a:fld>
            <a:endParaRPr lang="en-US"/>
          </a:p>
        </p:txBody>
      </p:sp>
    </p:spTree>
    <p:extLst>
      <p:ext uri="{BB962C8B-B14F-4D97-AF65-F5344CB8AC3E}">
        <p14:creationId xmlns:p14="http://schemas.microsoft.com/office/powerpoint/2010/main" val="393120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a:t>EITC for All: A Universal Basic Income Compromise </a:t>
            </a:r>
            <a:r>
              <a:rPr lang="en-US" i="1" dirty="0" smtClean="0"/>
              <a:t>Proposal</a:t>
            </a:r>
            <a:endParaRPr lang="en-US" dirty="0"/>
          </a:p>
        </p:txBody>
      </p:sp>
      <p:sp>
        <p:nvSpPr>
          <p:cNvPr id="3" name="Subtitle 2"/>
          <p:cNvSpPr>
            <a:spLocks noGrp="1"/>
          </p:cNvSpPr>
          <p:nvPr>
            <p:ph type="subTitle" idx="1"/>
          </p:nvPr>
        </p:nvSpPr>
        <p:spPr/>
        <p:txBody>
          <a:bodyPr/>
          <a:lstStyle/>
          <a:p>
            <a:r>
              <a:rPr lang="en-US" dirty="0" smtClean="0"/>
              <a:t>Benjamin M. Leff</a:t>
            </a:r>
          </a:p>
          <a:p>
            <a:r>
              <a:rPr lang="en-US" dirty="0" smtClean="0"/>
              <a:t>National Tax Association Annual Meeting</a:t>
            </a:r>
            <a:endParaRPr lang="en-US" dirty="0" smtClean="0"/>
          </a:p>
          <a:p>
            <a:r>
              <a:rPr lang="en-US" dirty="0" smtClean="0"/>
              <a:t>November 9, 2017</a:t>
            </a:r>
            <a:endParaRPr lang="en-US" dirty="0"/>
          </a:p>
        </p:txBody>
      </p:sp>
    </p:spTree>
    <p:extLst>
      <p:ext uri="{BB962C8B-B14F-4D97-AF65-F5344CB8AC3E}">
        <p14:creationId xmlns:p14="http://schemas.microsoft.com/office/powerpoint/2010/main" val="1308116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EITC?</a:t>
            </a:r>
            <a:endParaRPr lang="en-US" dirty="0"/>
          </a:p>
        </p:txBody>
      </p:sp>
      <p:sp>
        <p:nvSpPr>
          <p:cNvPr id="3" name="Content Placeholder 2"/>
          <p:cNvSpPr>
            <a:spLocks noGrp="1"/>
          </p:cNvSpPr>
          <p:nvPr>
            <p:ph idx="1"/>
          </p:nvPr>
        </p:nvSpPr>
        <p:spPr/>
        <p:txBody>
          <a:bodyPr/>
          <a:lstStyle/>
          <a:p>
            <a:pPr marL="0" indent="0">
              <a:buNone/>
            </a:pPr>
            <a:r>
              <a:rPr lang="en-US" dirty="0" smtClean="0"/>
              <a:t>(iv) “an annual refundable credit” means that the benefit is paid through the income tax system at the time a taxpayer files their tax return, which is in April of the year following the year in which they qualify for benefits.  The credit is first applied to any tax liability that the beneficiary owes, and then any remaining amount is paid in a lump sum (or can be applied to the recipient’s next year tax liability).  </a:t>
            </a:r>
            <a:endParaRPr lang="en-US" b="1" dirty="0"/>
          </a:p>
          <a:p>
            <a:pPr marL="0" indent="0">
              <a:buNone/>
            </a:pPr>
            <a:r>
              <a:rPr lang="en-US" dirty="0" smtClean="0"/>
              <a:t>That means that the benefit is potentially mismatched with the time of highest need.  Although there are some studies that suggest that this temporal mismatch is beneficial, at least for some taxpayers.  </a:t>
            </a:r>
            <a:endParaRPr lang="en-US" dirty="0"/>
          </a:p>
        </p:txBody>
      </p:sp>
    </p:spTree>
    <p:extLst>
      <p:ext uri="{BB962C8B-B14F-4D97-AF65-F5344CB8AC3E}">
        <p14:creationId xmlns:p14="http://schemas.microsoft.com/office/powerpoint/2010/main" val="1343438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EITC Illustrative Example</a:t>
            </a:r>
            <a:endParaRPr lang="en-US" dirty="0"/>
          </a:p>
        </p:txBody>
      </p:sp>
      <p:sp>
        <p:nvSpPr>
          <p:cNvPr id="3" name="Content Placeholder 2"/>
          <p:cNvSpPr>
            <a:spLocks noGrp="1"/>
          </p:cNvSpPr>
          <p:nvPr>
            <p:ph idx="1"/>
          </p:nvPr>
        </p:nvSpPr>
        <p:spPr/>
        <p:txBody>
          <a:bodyPr/>
          <a:lstStyle/>
          <a:p>
            <a:pPr marL="0" indent="0">
              <a:buNone/>
            </a:pPr>
            <a:r>
              <a:rPr lang="en-US" dirty="0" smtClean="0"/>
              <a:t>Michael Jones (no custody of his three children)</a:t>
            </a:r>
          </a:p>
          <a:p>
            <a:pPr marL="0" indent="0">
              <a:buNone/>
            </a:pPr>
            <a:r>
              <a:rPr lang="en-US" dirty="0"/>
              <a:t>	</a:t>
            </a:r>
            <a:r>
              <a:rPr lang="en-US" dirty="0" smtClean="0"/>
              <a:t>.08/$1 up to $6610 (912 hours at 7.25/</a:t>
            </a:r>
            <a:r>
              <a:rPr lang="en-US" dirty="0" err="1" smtClean="0"/>
              <a:t>hr</a:t>
            </a:r>
            <a:r>
              <a:rPr lang="en-US" dirty="0" smtClean="0"/>
              <a:t>); Max Credit $506</a:t>
            </a:r>
          </a:p>
          <a:p>
            <a:pPr marL="0" indent="0">
              <a:buNone/>
            </a:pPr>
            <a:r>
              <a:rPr lang="en-US" dirty="0"/>
              <a:t>	</a:t>
            </a:r>
            <a:r>
              <a:rPr lang="en-US" dirty="0" err="1" smtClean="0"/>
              <a:t>phaseout</a:t>
            </a:r>
            <a:r>
              <a:rPr lang="en-US" dirty="0" smtClean="0"/>
              <a:t> starts at $8,270 (1140 </a:t>
            </a:r>
            <a:r>
              <a:rPr lang="en-US" dirty="0" err="1" smtClean="0"/>
              <a:t>hrs</a:t>
            </a:r>
            <a:r>
              <a:rPr lang="en-US" dirty="0" smtClean="0"/>
              <a:t>); no credit at $14,880 (2052)</a:t>
            </a:r>
          </a:p>
          <a:p>
            <a:pPr marL="0" indent="0">
              <a:buNone/>
            </a:pPr>
            <a:r>
              <a:rPr lang="en-US" dirty="0"/>
              <a:t>	</a:t>
            </a:r>
            <a:r>
              <a:rPr lang="en-US" dirty="0" smtClean="0"/>
              <a:t> </a:t>
            </a:r>
            <a:endParaRPr lang="en-US" dirty="0"/>
          </a:p>
          <a:p>
            <a:pPr marL="0" indent="0">
              <a:buNone/>
            </a:pPr>
            <a:r>
              <a:rPr lang="en-US" dirty="0" smtClean="0"/>
              <a:t>Ashley Smith and her three children</a:t>
            </a:r>
          </a:p>
          <a:p>
            <a:pPr marL="0" indent="0">
              <a:buNone/>
            </a:pPr>
            <a:r>
              <a:rPr lang="en-US" dirty="0"/>
              <a:t>	</a:t>
            </a:r>
            <a:r>
              <a:rPr lang="en-US" dirty="0" smtClean="0"/>
              <a:t>.45/$1 up to $13,930 (1921 </a:t>
            </a:r>
            <a:r>
              <a:rPr lang="en-US" dirty="0" err="1" smtClean="0"/>
              <a:t>hrs</a:t>
            </a:r>
            <a:r>
              <a:rPr lang="en-US" dirty="0" smtClean="0"/>
              <a:t>); Max Credit $6,269</a:t>
            </a:r>
          </a:p>
          <a:p>
            <a:pPr marL="0" indent="0">
              <a:buNone/>
            </a:pPr>
            <a:r>
              <a:rPr lang="en-US" dirty="0"/>
              <a:t>	</a:t>
            </a:r>
            <a:r>
              <a:rPr lang="en-US" dirty="0" err="1" smtClean="0"/>
              <a:t>phaseout</a:t>
            </a:r>
            <a:r>
              <a:rPr lang="en-US" dirty="0" smtClean="0"/>
              <a:t> starts at $18,190; no credit at $47,955</a:t>
            </a:r>
            <a:endParaRPr lang="en-US" dirty="0"/>
          </a:p>
        </p:txBody>
      </p:sp>
    </p:spTree>
    <p:extLst>
      <p:ext uri="{BB962C8B-B14F-4D97-AF65-F5344CB8AC3E}">
        <p14:creationId xmlns:p14="http://schemas.microsoft.com/office/powerpoint/2010/main" val="3980125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EITC Reform Proposals</a:t>
            </a:r>
            <a:endParaRPr lang="en-US" dirty="0"/>
          </a:p>
        </p:txBody>
      </p:sp>
      <p:sp>
        <p:nvSpPr>
          <p:cNvPr id="3" name="Content Placeholder 2"/>
          <p:cNvSpPr>
            <a:spLocks noGrp="1"/>
          </p:cNvSpPr>
          <p:nvPr>
            <p:ph idx="1"/>
          </p:nvPr>
        </p:nvSpPr>
        <p:spPr/>
        <p:txBody>
          <a:bodyPr/>
          <a:lstStyle/>
          <a:p>
            <a:pPr marL="0" indent="0">
              <a:buNone/>
            </a:pPr>
            <a:r>
              <a:rPr lang="en-US" dirty="0" smtClean="0"/>
              <a:t>NOT removing the work requirement (even though I believe that a work-conditional program is more problematic than it is worth).</a:t>
            </a:r>
          </a:p>
          <a:p>
            <a:pPr marL="0" indent="0">
              <a:buNone/>
            </a:pPr>
            <a:endParaRPr lang="en-US" dirty="0"/>
          </a:p>
        </p:txBody>
      </p:sp>
    </p:spTree>
    <p:extLst>
      <p:ext uri="{BB962C8B-B14F-4D97-AF65-F5344CB8AC3E}">
        <p14:creationId xmlns:p14="http://schemas.microsoft.com/office/powerpoint/2010/main" val="8319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EITC Reform Proposals</a:t>
            </a:r>
            <a:endParaRPr lang="en-US" dirty="0"/>
          </a:p>
        </p:txBody>
      </p:sp>
      <p:sp>
        <p:nvSpPr>
          <p:cNvPr id="3" name="Content Placeholder 2"/>
          <p:cNvSpPr>
            <a:spLocks noGrp="1"/>
          </p:cNvSpPr>
          <p:nvPr>
            <p:ph idx="1"/>
          </p:nvPr>
        </p:nvSpPr>
        <p:spPr/>
        <p:txBody>
          <a:bodyPr/>
          <a:lstStyle/>
          <a:p>
            <a:pPr marL="514350" indent="-514350">
              <a:buAutoNum type="arabicParenBoth"/>
            </a:pPr>
            <a:r>
              <a:rPr lang="en-US" dirty="0" smtClean="0"/>
              <a:t>Removing the </a:t>
            </a:r>
            <a:r>
              <a:rPr lang="en-US" dirty="0" err="1" smtClean="0"/>
              <a:t>Phaseout</a:t>
            </a:r>
            <a:r>
              <a:rPr lang="en-US" dirty="0" smtClean="0"/>
              <a:t>.  </a:t>
            </a:r>
          </a:p>
          <a:p>
            <a:pPr marL="0" indent="0">
              <a:buNone/>
            </a:pPr>
            <a:r>
              <a:rPr lang="en-US" dirty="0" smtClean="0"/>
              <a:t>Point: Distributional analysis depends on how the </a:t>
            </a:r>
            <a:r>
              <a:rPr lang="en-US" dirty="0" err="1" smtClean="0"/>
              <a:t>phaseout</a:t>
            </a:r>
            <a:r>
              <a:rPr lang="en-US" dirty="0" smtClean="0"/>
              <a:t> is funded, but even a proportional (flat) income tax is significantly progressive as compared to current law.</a:t>
            </a:r>
          </a:p>
          <a:p>
            <a:pPr marL="0" indent="0">
              <a:buNone/>
            </a:pPr>
            <a:endParaRPr lang="en-US" dirty="0" smtClean="0"/>
          </a:p>
          <a:p>
            <a:pPr marL="0" indent="0">
              <a:buNone/>
            </a:pPr>
            <a:r>
              <a:rPr lang="en-US" dirty="0" smtClean="0"/>
              <a:t>Thumbnail Revenue Estimate: 2% on all income</a:t>
            </a:r>
            <a:endParaRPr lang="en-US" dirty="0"/>
          </a:p>
        </p:txBody>
      </p:sp>
    </p:spTree>
    <p:extLst>
      <p:ext uri="{BB962C8B-B14F-4D97-AF65-F5344CB8AC3E}">
        <p14:creationId xmlns:p14="http://schemas.microsoft.com/office/powerpoint/2010/main" val="3613478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EITC Reform Proposals</a:t>
            </a:r>
            <a:endParaRPr lang="en-US" dirty="0"/>
          </a:p>
        </p:txBody>
      </p:sp>
      <p:sp>
        <p:nvSpPr>
          <p:cNvPr id="3" name="Content Placeholder 2"/>
          <p:cNvSpPr>
            <a:spLocks noGrp="1"/>
          </p:cNvSpPr>
          <p:nvPr>
            <p:ph idx="1"/>
          </p:nvPr>
        </p:nvSpPr>
        <p:spPr/>
        <p:txBody>
          <a:bodyPr/>
          <a:lstStyle/>
          <a:p>
            <a:pPr marL="0" indent="0">
              <a:buNone/>
            </a:pPr>
            <a:r>
              <a:rPr lang="en-US" dirty="0" smtClean="0"/>
              <a:t>(2) Removing the Family Conditions</a:t>
            </a:r>
          </a:p>
          <a:p>
            <a:pPr marL="0" indent="0">
              <a:buNone/>
            </a:pPr>
            <a:r>
              <a:rPr lang="en-US" dirty="0"/>
              <a:t>	</a:t>
            </a:r>
            <a:r>
              <a:rPr lang="en-US" dirty="0" smtClean="0"/>
              <a:t>(a) Marriage and co-habitation don’t matter.  Notice how removing the </a:t>
            </a:r>
            <a:r>
              <a:rPr lang="en-US" dirty="0" err="1" smtClean="0"/>
              <a:t>phaseout</a:t>
            </a:r>
            <a:r>
              <a:rPr lang="en-US" dirty="0" smtClean="0"/>
              <a:t> makes this much more possible.</a:t>
            </a:r>
            <a:endParaRPr lang="en-US" dirty="0"/>
          </a:p>
          <a:p>
            <a:pPr marL="0" indent="0">
              <a:buNone/>
            </a:pPr>
            <a:r>
              <a:rPr lang="en-US" dirty="0" smtClean="0"/>
              <a:t>	(b) Number of children don’t matter (although children get their own benefit that is paid to an adult on their behalf).  The default could be parental choice over which parent receives the child benefit. Again, notice how removal of the </a:t>
            </a:r>
            <a:r>
              <a:rPr lang="en-US" dirty="0" err="1" smtClean="0"/>
              <a:t>phaseout</a:t>
            </a:r>
            <a:r>
              <a:rPr lang="en-US" dirty="0" smtClean="0"/>
              <a:t> makes this more possible.</a:t>
            </a:r>
          </a:p>
          <a:p>
            <a:pPr marL="0" indent="0">
              <a:buNone/>
            </a:pPr>
            <a:r>
              <a:rPr lang="en-US" dirty="0" smtClean="0"/>
              <a:t>Example Proposed Benefit: $506/adult; 2,867/child [thumbnail 2.4%]</a:t>
            </a:r>
          </a:p>
          <a:p>
            <a:pPr marL="0" indent="0">
              <a:buNone/>
            </a:pPr>
            <a:r>
              <a:rPr lang="en-US" dirty="0" smtClean="0"/>
              <a:t>2</a:t>
            </a:r>
            <a:r>
              <a:rPr lang="en-US" baseline="30000" dirty="0" smtClean="0"/>
              <a:t>nd</a:t>
            </a:r>
            <a:r>
              <a:rPr lang="en-US" dirty="0" smtClean="0"/>
              <a:t> Proposed: $3,600/adult; 1,000/child [thumbnail 7%]</a:t>
            </a:r>
            <a:endParaRPr lang="en-US" dirty="0"/>
          </a:p>
        </p:txBody>
      </p:sp>
    </p:spTree>
    <p:extLst>
      <p:ext uri="{BB962C8B-B14F-4D97-AF65-F5344CB8AC3E}">
        <p14:creationId xmlns:p14="http://schemas.microsoft.com/office/powerpoint/2010/main" val="1613040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EITC Reform Proposals</a:t>
            </a:r>
            <a:endParaRPr lang="en-US" dirty="0"/>
          </a:p>
        </p:txBody>
      </p:sp>
      <p:sp>
        <p:nvSpPr>
          <p:cNvPr id="3" name="Content Placeholder 2"/>
          <p:cNvSpPr>
            <a:spLocks noGrp="1"/>
          </p:cNvSpPr>
          <p:nvPr>
            <p:ph idx="1"/>
          </p:nvPr>
        </p:nvSpPr>
        <p:spPr/>
        <p:txBody>
          <a:bodyPr/>
          <a:lstStyle/>
          <a:p>
            <a:pPr marL="0" indent="0">
              <a:buNone/>
            </a:pPr>
            <a:r>
              <a:rPr lang="en-US" dirty="0" smtClean="0"/>
              <a:t>(3) Pay in monthly disbursements.  Receive a year of payments without a need to show labor income.  Thereafter, payments are based on prior year income, but can be updated with real-time payroll information or other evidence of income.  </a:t>
            </a:r>
            <a:r>
              <a:rPr lang="en-US" i="1" dirty="0" smtClean="0"/>
              <a:t>Again</a:t>
            </a:r>
            <a:r>
              <a:rPr lang="en-US" dirty="0" smtClean="0"/>
              <a:t>, notice how the removal of the </a:t>
            </a:r>
            <a:r>
              <a:rPr lang="en-US" dirty="0" err="1" smtClean="0"/>
              <a:t>phaseout</a:t>
            </a:r>
            <a:r>
              <a:rPr lang="en-US" dirty="0" smtClean="0"/>
              <a:t> makes this solution more possible.</a:t>
            </a:r>
          </a:p>
          <a:p>
            <a:pPr marL="0" indent="0">
              <a:buNone/>
            </a:pPr>
            <a:r>
              <a:rPr lang="en-US" dirty="0" smtClean="0"/>
              <a:t>Proposal: </a:t>
            </a:r>
            <a:r>
              <a:rPr lang="en-US" dirty="0" err="1" smtClean="0"/>
              <a:t>phasein</a:t>
            </a:r>
            <a:r>
              <a:rPr lang="en-US" dirty="0" smtClean="0"/>
              <a:t> at 50% means maximum credit of $3,600 per adult at $7,200 of income (993 hours at minimum wage</a:t>
            </a:r>
            <a:r>
              <a:rPr lang="en-US" dirty="0" smtClean="0"/>
              <a:t>). [no thumbnail]</a:t>
            </a:r>
            <a:endParaRPr lang="en-US" dirty="0"/>
          </a:p>
        </p:txBody>
      </p:sp>
    </p:spTree>
    <p:extLst>
      <p:ext uri="{BB962C8B-B14F-4D97-AF65-F5344CB8AC3E}">
        <p14:creationId xmlns:p14="http://schemas.microsoft.com/office/powerpoint/2010/main" val="2054540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Revenue and Distributional Analysis</a:t>
            </a:r>
            <a:endParaRPr lang="en-US" dirty="0"/>
          </a:p>
        </p:txBody>
      </p:sp>
      <p:sp>
        <p:nvSpPr>
          <p:cNvPr id="3" name="Content Placeholder 2"/>
          <p:cNvSpPr>
            <a:spLocks noGrp="1"/>
          </p:cNvSpPr>
          <p:nvPr>
            <p:ph idx="1"/>
          </p:nvPr>
        </p:nvSpPr>
        <p:spPr/>
        <p:txBody>
          <a:bodyPr/>
          <a:lstStyle/>
          <a:p>
            <a:pPr marL="0" indent="0">
              <a:buNone/>
            </a:pPr>
            <a:r>
              <a:rPr lang="en-US" b="1" u="sng" dirty="0" smtClean="0"/>
              <a:t>Full Proposal</a:t>
            </a:r>
            <a:r>
              <a:rPr lang="en-US" dirty="0" smtClean="0"/>
              <a:t>: $10,000/adult; $2,000/child; </a:t>
            </a:r>
            <a:r>
              <a:rPr lang="en-US" u="sng" dirty="0" smtClean="0"/>
              <a:t>replace</a:t>
            </a:r>
            <a:r>
              <a:rPr lang="en-US" dirty="0" smtClean="0"/>
              <a:t> tax code with all-in-flat tax.</a:t>
            </a:r>
          </a:p>
          <a:p>
            <a:pPr marL="0" indent="0">
              <a:buNone/>
            </a:pPr>
            <a:endParaRPr lang="en-US" dirty="0"/>
          </a:p>
          <a:p>
            <a:pPr marL="514350" indent="-514350">
              <a:buAutoNum type="arabicParenBoth"/>
            </a:pPr>
            <a:r>
              <a:rPr lang="en-US" dirty="0" smtClean="0"/>
              <a:t>Revenue Estimates from “All-In Flat Income Tax” </a:t>
            </a:r>
            <a:r>
              <a:rPr lang="en-US" b="1" dirty="0" smtClean="0"/>
              <a:t>[Under construction]</a:t>
            </a:r>
            <a:endParaRPr lang="en-US" dirty="0" smtClean="0"/>
          </a:p>
          <a:p>
            <a:pPr marL="457200" lvl="1" indent="0">
              <a:buNone/>
            </a:pPr>
            <a:endParaRPr lang="en-US" dirty="0" smtClean="0"/>
          </a:p>
          <a:p>
            <a:pPr marL="514350" indent="-514350">
              <a:buAutoNum type="arabicParenBoth"/>
            </a:pPr>
            <a:r>
              <a:rPr lang="en-US" dirty="0" smtClean="0"/>
              <a:t>Distributional Analysis from “All-In Flat Income Tax” plus Reformed EITC. </a:t>
            </a:r>
            <a:r>
              <a:rPr lang="en-US" b="1" dirty="0" smtClean="0"/>
              <a:t>[Under constriction]</a:t>
            </a:r>
            <a:endParaRPr lang="en-US" dirty="0"/>
          </a:p>
        </p:txBody>
      </p:sp>
    </p:spTree>
    <p:extLst>
      <p:ext uri="{BB962C8B-B14F-4D97-AF65-F5344CB8AC3E}">
        <p14:creationId xmlns:p14="http://schemas.microsoft.com/office/powerpoint/2010/main" val="379933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of this paper</a:t>
            </a:r>
            <a:endParaRPr lang="en-US" dirty="0"/>
          </a:p>
        </p:txBody>
      </p:sp>
      <p:sp>
        <p:nvSpPr>
          <p:cNvPr id="3" name="Content Placeholder 2"/>
          <p:cNvSpPr>
            <a:spLocks noGrp="1"/>
          </p:cNvSpPr>
          <p:nvPr>
            <p:ph idx="1"/>
          </p:nvPr>
        </p:nvSpPr>
        <p:spPr/>
        <p:txBody>
          <a:bodyPr/>
          <a:lstStyle/>
          <a:p>
            <a:r>
              <a:rPr lang="en-US" dirty="0" smtClean="0"/>
              <a:t>Disaggregate “policy components” of a Universal Basic Income proposal (explaining UBI);</a:t>
            </a:r>
          </a:p>
          <a:p>
            <a:pPr marL="0" indent="0">
              <a:buNone/>
            </a:pPr>
            <a:endParaRPr lang="en-US" dirty="0" smtClean="0"/>
          </a:p>
          <a:p>
            <a:r>
              <a:rPr lang="en-US" dirty="0" smtClean="0"/>
              <a:t>Root policy discussion in real existing policy (explaining EITC);</a:t>
            </a:r>
          </a:p>
          <a:p>
            <a:pPr marL="0" indent="0">
              <a:buNone/>
            </a:pPr>
            <a:endParaRPr lang="en-US" dirty="0" smtClean="0"/>
          </a:p>
          <a:p>
            <a:r>
              <a:rPr lang="en-US" dirty="0" smtClean="0"/>
              <a:t>Avoid discussions of (</a:t>
            </a:r>
            <a:r>
              <a:rPr lang="en-US" dirty="0" err="1" smtClean="0"/>
              <a:t>i</a:t>
            </a:r>
            <a:r>
              <a:rPr lang="en-US" dirty="0" smtClean="0"/>
              <a:t>) the future of labor, and (ii) work conditionality</a:t>
            </a:r>
          </a:p>
          <a:p>
            <a:pPr marL="0" indent="0">
              <a:buNone/>
            </a:pPr>
            <a:endParaRPr lang="en-US" dirty="0" smtClean="0"/>
          </a:p>
          <a:p>
            <a:r>
              <a:rPr lang="en-US" dirty="0" smtClean="0"/>
              <a:t>Maybe make some basic points about simplicity and tax/transfer policy </a:t>
            </a:r>
          </a:p>
          <a:p>
            <a:endParaRPr lang="en-US" dirty="0"/>
          </a:p>
        </p:txBody>
      </p:sp>
    </p:spTree>
    <p:extLst>
      <p:ext uri="{BB962C8B-B14F-4D97-AF65-F5344CB8AC3E}">
        <p14:creationId xmlns:p14="http://schemas.microsoft.com/office/powerpoint/2010/main" val="387557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Universal Basic Income (“UBI”)?</a:t>
            </a:r>
            <a:endParaRPr lang="en-US" dirty="0"/>
          </a:p>
        </p:txBody>
      </p:sp>
      <p:sp>
        <p:nvSpPr>
          <p:cNvPr id="3" name="Content Placeholder 2"/>
          <p:cNvSpPr>
            <a:spLocks noGrp="1"/>
          </p:cNvSpPr>
          <p:nvPr>
            <p:ph idx="1"/>
          </p:nvPr>
        </p:nvSpPr>
        <p:spPr/>
        <p:txBody>
          <a:bodyPr/>
          <a:lstStyle/>
          <a:p>
            <a:pPr marL="0" indent="0">
              <a:buNone/>
            </a:pPr>
            <a:r>
              <a:rPr lang="en-US" dirty="0" smtClean="0"/>
              <a:t>A UBI is (1) A regular cash income (2) paid to all on an individual basis (3) without means test (4) or work requirement.</a:t>
            </a:r>
          </a:p>
          <a:p>
            <a:pPr marL="0" indent="0">
              <a:buNone/>
            </a:pPr>
            <a:endParaRPr lang="en-US" dirty="0" smtClean="0"/>
          </a:p>
          <a:p>
            <a:pPr marL="0" indent="0">
              <a:buNone/>
            </a:pPr>
            <a:r>
              <a:rPr lang="en-US" dirty="0" smtClean="0"/>
              <a:t>(</a:t>
            </a:r>
            <a:r>
              <a:rPr lang="en-US" dirty="0" err="1" smtClean="0"/>
              <a:t>i</a:t>
            </a:r>
            <a:r>
              <a:rPr lang="en-US" dirty="0" smtClean="0"/>
              <a:t>) No </a:t>
            </a:r>
            <a:r>
              <a:rPr lang="en-US" u="sng" dirty="0" smtClean="0"/>
              <a:t>work requirement</a:t>
            </a:r>
            <a:r>
              <a:rPr lang="en-US" dirty="0" smtClean="0"/>
              <a:t> means that there is no differentiation between recipients who work </a:t>
            </a:r>
            <a:r>
              <a:rPr lang="en-US" i="1" dirty="0" smtClean="0"/>
              <a:t>or are willing to work </a:t>
            </a:r>
            <a:r>
              <a:rPr lang="en-US" dirty="0" smtClean="0"/>
              <a:t>and those who simply choose not to work.  It raises issues both about </a:t>
            </a:r>
            <a:r>
              <a:rPr lang="en-US" u="sng" dirty="0" smtClean="0"/>
              <a:t>justice</a:t>
            </a:r>
            <a:r>
              <a:rPr lang="en-US" dirty="0" smtClean="0"/>
              <a:t> and </a:t>
            </a:r>
            <a:r>
              <a:rPr lang="en-US" u="sng" dirty="0" smtClean="0"/>
              <a:t>incentives</a:t>
            </a:r>
            <a:r>
              <a:rPr lang="en-US" dirty="0" smtClean="0"/>
              <a:t>. </a:t>
            </a:r>
          </a:p>
          <a:p>
            <a:pPr marL="571500" indent="-571500">
              <a:buAutoNum type="romanLcParenBoth"/>
            </a:pPr>
            <a:endParaRPr lang="en-US" dirty="0"/>
          </a:p>
        </p:txBody>
      </p:sp>
    </p:spTree>
    <p:extLst>
      <p:ext uri="{BB962C8B-B14F-4D97-AF65-F5344CB8AC3E}">
        <p14:creationId xmlns:p14="http://schemas.microsoft.com/office/powerpoint/2010/main" val="3898421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Universal Basic Income (“UBI”)?</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(ii) No </a:t>
            </a:r>
            <a:r>
              <a:rPr lang="en-US" u="sng" dirty="0" smtClean="0"/>
              <a:t>means test</a:t>
            </a:r>
            <a:r>
              <a:rPr lang="en-US" dirty="0" smtClean="0"/>
              <a:t> means that you do not lose eligibility for the benefit because of income, either as a </a:t>
            </a:r>
            <a:r>
              <a:rPr lang="en-US" u="sng" dirty="0" smtClean="0"/>
              <a:t>cliff</a:t>
            </a:r>
            <a:r>
              <a:rPr lang="en-US" dirty="0" smtClean="0"/>
              <a:t> or as a </a:t>
            </a:r>
            <a:r>
              <a:rPr lang="en-US" u="sng" dirty="0" err="1" smtClean="0"/>
              <a:t>phaseout</a:t>
            </a:r>
            <a:r>
              <a:rPr lang="en-US" dirty="0" smtClean="0"/>
              <a:t>.  This increases the amount of the benefit that must be funded by some explicit mechanism (like taxation), but doesn’t tell us how that happens.</a:t>
            </a:r>
          </a:p>
          <a:p>
            <a:pPr marL="0" indent="0">
              <a:buNone/>
            </a:pPr>
            <a:endParaRPr lang="en-US" dirty="0" smtClean="0"/>
          </a:p>
          <a:p>
            <a:pPr marL="0" indent="0">
              <a:buNone/>
            </a:pPr>
            <a:r>
              <a:rPr lang="en-US" b="1" dirty="0" smtClean="0"/>
              <a:t>System 1: </a:t>
            </a:r>
            <a:r>
              <a:rPr lang="en-US" dirty="0" smtClean="0"/>
              <a:t>$10,000 benefit; phases out from $10,000 to $50,000 25%; 25% tax on all income over $10,000. Equivalent of a 50% tax on all income between 10,000 and 50,000 and thereafter a 25% tax.</a:t>
            </a:r>
            <a:endParaRPr lang="en-US" b="1" dirty="0" smtClean="0"/>
          </a:p>
          <a:p>
            <a:pPr marL="0" indent="0">
              <a:buNone/>
            </a:pPr>
            <a:endParaRPr lang="en-US" b="1" dirty="0"/>
          </a:p>
          <a:p>
            <a:pPr marL="0" indent="0">
              <a:buNone/>
            </a:pPr>
            <a:r>
              <a:rPr lang="en-US" b="1" dirty="0" smtClean="0"/>
              <a:t>System 2: </a:t>
            </a:r>
            <a:r>
              <a:rPr lang="en-US" dirty="0" smtClean="0"/>
              <a:t>$10,000 benefit; doesn’t phase out; 35% tax on all income over $10,000. </a:t>
            </a:r>
            <a:endParaRPr lang="en-US" dirty="0"/>
          </a:p>
        </p:txBody>
      </p:sp>
    </p:spTree>
    <p:extLst>
      <p:ext uri="{BB962C8B-B14F-4D97-AF65-F5344CB8AC3E}">
        <p14:creationId xmlns:p14="http://schemas.microsoft.com/office/powerpoint/2010/main" val="1269239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Universal Basic Income (“UBI”)?</a:t>
            </a:r>
            <a:endParaRPr lang="en-US" dirty="0"/>
          </a:p>
        </p:txBody>
      </p:sp>
      <p:sp>
        <p:nvSpPr>
          <p:cNvPr id="3" name="Content Placeholder 2"/>
          <p:cNvSpPr>
            <a:spLocks noGrp="1"/>
          </p:cNvSpPr>
          <p:nvPr>
            <p:ph idx="1"/>
          </p:nvPr>
        </p:nvSpPr>
        <p:spPr/>
        <p:txBody>
          <a:bodyPr/>
          <a:lstStyle/>
          <a:p>
            <a:pPr marL="0" indent="0">
              <a:buNone/>
            </a:pPr>
            <a:r>
              <a:rPr lang="en-US" dirty="0" smtClean="0"/>
              <a:t>(iii) “Paid to all on an individual basis” means that all adults receive the same benefit regardless of </a:t>
            </a:r>
            <a:r>
              <a:rPr lang="en-US" u="sng" dirty="0" smtClean="0"/>
              <a:t>family status</a:t>
            </a:r>
            <a:r>
              <a:rPr lang="en-US" dirty="0" smtClean="0"/>
              <a:t>.  </a:t>
            </a:r>
          </a:p>
          <a:p>
            <a:pPr marL="0" indent="0">
              <a:buNone/>
            </a:pPr>
            <a:r>
              <a:rPr lang="en-US" dirty="0" smtClean="0"/>
              <a:t>So, the benefit is the same for people who are married or unmarried and people who co-</a:t>
            </a:r>
            <a:r>
              <a:rPr lang="en-US" dirty="0" err="1" smtClean="0"/>
              <a:t>habitate</a:t>
            </a:r>
            <a:r>
              <a:rPr lang="en-US" dirty="0" smtClean="0"/>
              <a:t> or not.  </a:t>
            </a:r>
          </a:p>
          <a:p>
            <a:pPr marL="0" indent="0">
              <a:buNone/>
            </a:pPr>
            <a:r>
              <a:rPr lang="en-US" dirty="0" smtClean="0"/>
              <a:t>It is also the same for people with children or without, although children may receive their own benefit that might be remitted to an adult for use on the child’s behalf.  Also, a broad class of people who receive benefits under some other program may be excluded (like elderly who receive social security).</a:t>
            </a:r>
            <a:endParaRPr lang="en-US" dirty="0"/>
          </a:p>
        </p:txBody>
      </p:sp>
    </p:spTree>
    <p:extLst>
      <p:ext uri="{BB962C8B-B14F-4D97-AF65-F5344CB8AC3E}">
        <p14:creationId xmlns:p14="http://schemas.microsoft.com/office/powerpoint/2010/main" val="1589541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Universal Basic Income (“UBI”)?</a:t>
            </a:r>
            <a:endParaRPr lang="en-US" dirty="0"/>
          </a:p>
        </p:txBody>
      </p:sp>
      <p:sp>
        <p:nvSpPr>
          <p:cNvPr id="3" name="Content Placeholder 2"/>
          <p:cNvSpPr>
            <a:spLocks noGrp="1"/>
          </p:cNvSpPr>
          <p:nvPr>
            <p:ph idx="1"/>
          </p:nvPr>
        </p:nvSpPr>
        <p:spPr/>
        <p:txBody>
          <a:bodyPr/>
          <a:lstStyle/>
          <a:p>
            <a:pPr marL="0" indent="0">
              <a:buNone/>
            </a:pPr>
            <a:r>
              <a:rPr lang="en-US" dirty="0" smtClean="0"/>
              <a:t>(iv) “A regular cash income” means both that the benefit is paid regularly, ideally at least every month, although an annual basic income is possible, and that it is not paid “in kind” (in the form of medical services, food, education, or housing, for example).  It does not mean that it must be paid in physical cash as opposed to loaded on some kind of debit card or other electronic payment method.</a:t>
            </a:r>
            <a:endParaRPr lang="en-US" dirty="0"/>
          </a:p>
        </p:txBody>
      </p:sp>
    </p:spTree>
    <p:extLst>
      <p:ext uri="{BB962C8B-B14F-4D97-AF65-F5344CB8AC3E}">
        <p14:creationId xmlns:p14="http://schemas.microsoft.com/office/powerpoint/2010/main" val="3760063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EITC?</a:t>
            </a:r>
            <a:endParaRPr lang="en-US" dirty="0"/>
          </a:p>
        </p:txBody>
      </p:sp>
      <p:sp>
        <p:nvSpPr>
          <p:cNvPr id="3" name="Content Placeholder 2"/>
          <p:cNvSpPr>
            <a:spLocks noGrp="1"/>
          </p:cNvSpPr>
          <p:nvPr>
            <p:ph idx="1"/>
          </p:nvPr>
        </p:nvSpPr>
        <p:spPr/>
        <p:txBody>
          <a:bodyPr/>
          <a:lstStyle/>
          <a:p>
            <a:pPr marL="0" indent="0">
              <a:buNone/>
            </a:pPr>
            <a:r>
              <a:rPr lang="en-US" dirty="0" smtClean="0"/>
              <a:t>The EITC is (1) an annual refundable credit, (2) paid to qualifying taxpayers based on family status, (3) which </a:t>
            </a:r>
            <a:r>
              <a:rPr lang="en-US" i="1" dirty="0" smtClean="0"/>
              <a:t>phases out </a:t>
            </a:r>
            <a:r>
              <a:rPr lang="en-US" dirty="0" smtClean="0"/>
              <a:t>as income rises above a threshold amount, (4) and </a:t>
            </a:r>
            <a:r>
              <a:rPr lang="en-US" i="1" dirty="0" smtClean="0"/>
              <a:t>phases in</a:t>
            </a:r>
            <a:r>
              <a:rPr lang="en-US" dirty="0" smtClean="0"/>
              <a:t> as income rises below a threshold amount.</a:t>
            </a:r>
          </a:p>
          <a:p>
            <a:pPr marL="0" indent="0">
              <a:buNone/>
            </a:pPr>
            <a:r>
              <a:rPr lang="en-US" dirty="0" smtClean="0"/>
              <a:t>(</a:t>
            </a:r>
            <a:r>
              <a:rPr lang="en-US" dirty="0" err="1" smtClean="0"/>
              <a:t>i</a:t>
            </a:r>
            <a:r>
              <a:rPr lang="en-US" dirty="0" smtClean="0"/>
              <a:t>) “phases in” means that the EITC has a work requirement.  A person who earns no money in the market economy receives no benefit, regardless of whether they have a “good reason” not to work and regardless of whether they are “seeking” work.  The credit grows as market income grows up to a cap, at which point the recipient has received the maximum credit.</a:t>
            </a:r>
          </a:p>
          <a:p>
            <a:pPr marL="0" indent="0">
              <a:buNone/>
            </a:pPr>
            <a:endParaRPr lang="en-US" dirty="0"/>
          </a:p>
        </p:txBody>
      </p:sp>
    </p:spTree>
    <p:extLst>
      <p:ext uri="{BB962C8B-B14F-4D97-AF65-F5344CB8AC3E}">
        <p14:creationId xmlns:p14="http://schemas.microsoft.com/office/powerpoint/2010/main" val="4031109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EITC?</a:t>
            </a:r>
            <a:endParaRPr lang="en-US" dirty="0"/>
          </a:p>
        </p:txBody>
      </p:sp>
      <p:sp>
        <p:nvSpPr>
          <p:cNvPr id="3" name="Content Placeholder 2"/>
          <p:cNvSpPr>
            <a:spLocks noGrp="1"/>
          </p:cNvSpPr>
          <p:nvPr>
            <p:ph idx="1"/>
          </p:nvPr>
        </p:nvSpPr>
        <p:spPr/>
        <p:txBody>
          <a:bodyPr/>
          <a:lstStyle/>
          <a:p>
            <a:pPr marL="0" indent="0">
              <a:buNone/>
            </a:pPr>
            <a:r>
              <a:rPr lang="en-US" dirty="0" smtClean="0"/>
              <a:t>(ii) “phased out” means that the benefit is “means tested” because after the recipient has earned a certain amount of income, the benefit is reduced by a percentage of each dollar earned over a threshold until the recipient earns enough income that they receive no benefit.  </a:t>
            </a:r>
          </a:p>
          <a:p>
            <a:pPr marL="0" indent="0">
              <a:buNone/>
            </a:pPr>
            <a:r>
              <a:rPr lang="en-US" dirty="0" smtClean="0"/>
              <a:t>This functions as an additional marginal tax rate on income between two thresholds.  This additional marginal tax rate may be compounded by the overlapping </a:t>
            </a:r>
            <a:r>
              <a:rPr lang="en-US" dirty="0" err="1" smtClean="0"/>
              <a:t>phaseout</a:t>
            </a:r>
            <a:r>
              <a:rPr lang="en-US" dirty="0" smtClean="0"/>
              <a:t> of other uncoordinated benefit programs.</a:t>
            </a:r>
            <a:endParaRPr lang="en-US" dirty="0"/>
          </a:p>
        </p:txBody>
      </p:sp>
    </p:spTree>
    <p:extLst>
      <p:ext uri="{BB962C8B-B14F-4D97-AF65-F5344CB8AC3E}">
        <p14:creationId xmlns:p14="http://schemas.microsoft.com/office/powerpoint/2010/main" val="3654917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EITC?</a:t>
            </a:r>
            <a:endParaRPr lang="en-US" dirty="0"/>
          </a:p>
        </p:txBody>
      </p:sp>
      <p:sp>
        <p:nvSpPr>
          <p:cNvPr id="3" name="Content Placeholder 2"/>
          <p:cNvSpPr>
            <a:spLocks noGrp="1"/>
          </p:cNvSpPr>
          <p:nvPr>
            <p:ph idx="1"/>
          </p:nvPr>
        </p:nvSpPr>
        <p:spPr>
          <a:xfrm>
            <a:off x="838200" y="1353312"/>
            <a:ext cx="10515600" cy="5184648"/>
          </a:xfrm>
        </p:spPr>
        <p:txBody>
          <a:bodyPr/>
          <a:lstStyle/>
          <a:p>
            <a:pPr marL="0" indent="0">
              <a:buNone/>
            </a:pPr>
            <a:r>
              <a:rPr lang="en-US" dirty="0" smtClean="0"/>
              <a:t>(iii) “based on family status” means that </a:t>
            </a:r>
          </a:p>
          <a:p>
            <a:pPr marL="514350" indent="-514350">
              <a:buAutoNum type="alphaLcParenBoth"/>
            </a:pPr>
            <a:r>
              <a:rPr lang="en-US" dirty="0" smtClean="0"/>
              <a:t>the income of married persons is aggregated for the purpose of calculating qualification for the benefit (although the </a:t>
            </a:r>
            <a:r>
              <a:rPr lang="en-US" dirty="0" err="1" smtClean="0"/>
              <a:t>phaseout</a:t>
            </a:r>
            <a:r>
              <a:rPr lang="en-US" dirty="0" smtClean="0"/>
              <a:t> schedule is different for married taxpayers);  </a:t>
            </a:r>
          </a:p>
          <a:p>
            <a:pPr marL="514350" indent="-514350">
              <a:buAutoNum type="alphaLcParenBoth"/>
            </a:pPr>
            <a:r>
              <a:rPr lang="en-US" dirty="0" smtClean="0"/>
              <a:t>an adult’s benefit is dramatically larger if they are the custodial parent of children, with the benefit for the first two children being substantial, the additional benefit for the third child being relatively small, and no additional benefit for any child after three; and  </a:t>
            </a:r>
          </a:p>
          <a:p>
            <a:pPr marL="514350" indent="-514350">
              <a:buAutoNum type="alphaLcParenBoth"/>
            </a:pPr>
            <a:r>
              <a:rPr lang="en-US" dirty="0" smtClean="0"/>
              <a:t>the parent to whom a child is attributed is the higher-earning parent who resides with the child for at least half of the year, which means that an adult’s benefit may depend on whether they co-</a:t>
            </a:r>
            <a:r>
              <a:rPr lang="en-US" dirty="0" err="1" smtClean="0"/>
              <a:t>habitate</a:t>
            </a:r>
            <a:r>
              <a:rPr lang="en-US" dirty="0" smtClean="0"/>
              <a:t> with their children’s other parent.</a:t>
            </a:r>
            <a:endParaRPr lang="en-US" dirty="0"/>
          </a:p>
        </p:txBody>
      </p:sp>
    </p:spTree>
    <p:extLst>
      <p:ext uri="{BB962C8B-B14F-4D97-AF65-F5344CB8AC3E}">
        <p14:creationId xmlns:p14="http://schemas.microsoft.com/office/powerpoint/2010/main" val="3709332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1237</Words>
  <Application>Microsoft Office PowerPoint</Application>
  <PresentationFormat>Widescreen</PresentationFormat>
  <Paragraphs>85</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EITC for All: A Universal Basic Income Compromise Proposal</vt:lpstr>
      <vt:lpstr>Goals of this paper</vt:lpstr>
      <vt:lpstr>What is a Universal Basic Income (“UBI”)?</vt:lpstr>
      <vt:lpstr>What is a Universal Basic Income (“UBI”)?</vt:lpstr>
      <vt:lpstr>What is a Universal Basic Income (“UBI”)?</vt:lpstr>
      <vt:lpstr>What is a Universal Basic Income (“UBI”)?</vt:lpstr>
      <vt:lpstr>What is the EITC?</vt:lpstr>
      <vt:lpstr>What is the EITC?</vt:lpstr>
      <vt:lpstr>What is the EITC?</vt:lpstr>
      <vt:lpstr>What is the EITC?</vt:lpstr>
      <vt:lpstr>EITC Illustrative Example</vt:lpstr>
      <vt:lpstr>EITC Reform Proposals</vt:lpstr>
      <vt:lpstr>EITC Reform Proposals</vt:lpstr>
      <vt:lpstr>EITC Reform Proposals</vt:lpstr>
      <vt:lpstr>EITC Reform Proposals</vt:lpstr>
      <vt:lpstr>Revenue and Distributional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EITC for All: A Universal Basic Income Compromise Proposal</dc:title>
  <dc:creator>Benjamin Leff</dc:creator>
  <cp:lastModifiedBy>Benjamin Leff</cp:lastModifiedBy>
  <cp:revision>15</cp:revision>
  <dcterms:created xsi:type="dcterms:W3CDTF">2017-09-15T18:52:39Z</dcterms:created>
  <dcterms:modified xsi:type="dcterms:W3CDTF">2017-10-26T19:41:10Z</dcterms:modified>
</cp:coreProperties>
</file>