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5" r:id="rId2"/>
    <p:sldId id="288" r:id="rId3"/>
    <p:sldId id="289" r:id="rId4"/>
    <p:sldId id="290" r:id="rId5"/>
    <p:sldId id="291" r:id="rId6"/>
    <p:sldId id="292" r:id="rId7"/>
    <p:sldId id="293" r:id="rId8"/>
    <p:sldId id="278" r:id="rId9"/>
    <p:sldId id="294" r:id="rId10"/>
    <p:sldId id="268" r:id="rId11"/>
    <p:sldId id="279" r:id="rId12"/>
    <p:sldId id="281" r:id="rId13"/>
    <p:sldId id="284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24" y="-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-2648" y="-8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imclausing:Desktop:baseshift:pictures,%20gross%20and%20dinv%20bench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imclausing:Desktop:Forbes%20Figure%20Updat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63846275681057"/>
          <c:y val="0.0367231638418079"/>
          <c:w val="0.935309735588607"/>
          <c:h val="0.932143975954619"/>
        </c:manualLayout>
      </c:layout>
      <c:lineChart>
        <c:grouping val="standard"/>
        <c:varyColors val="0"/>
        <c:ser>
          <c:idx val="0"/>
          <c:order val="0"/>
          <c:tx>
            <c:v>Gross Inc Series</c:v>
          </c:tx>
          <c:spPr>
            <a:ln>
              <a:solidFill>
                <a:srgbClr val="660066"/>
              </a:solidFill>
            </a:ln>
          </c:spPr>
          <c:marker>
            <c:symbol val="none"/>
          </c:marker>
          <c:cat>
            <c:numRef>
              <c:f>Pictures!$A$7:$A$36</c:f>
              <c:numCache>
                <c:formatCode>General</c:formatCode>
                <c:ptCount val="30"/>
                <c:pt idx="0">
                  <c:v>1983.0</c:v>
                </c:pt>
                <c:pt idx="1">
                  <c:v>1984.0</c:v>
                </c:pt>
                <c:pt idx="2">
                  <c:v>1985.0</c:v>
                </c:pt>
                <c:pt idx="3">
                  <c:v>1986.0</c:v>
                </c:pt>
                <c:pt idx="4">
                  <c:v>1987.0</c:v>
                </c:pt>
                <c:pt idx="5">
                  <c:v>1988.0</c:v>
                </c:pt>
                <c:pt idx="6">
                  <c:v>1989.0</c:v>
                </c:pt>
                <c:pt idx="7">
                  <c:v>1990.0</c:v>
                </c:pt>
                <c:pt idx="8">
                  <c:v>1991.0</c:v>
                </c:pt>
                <c:pt idx="9">
                  <c:v>1992.0</c:v>
                </c:pt>
                <c:pt idx="10">
                  <c:v>1993.0</c:v>
                </c:pt>
                <c:pt idx="11">
                  <c:v>1994.0</c:v>
                </c:pt>
                <c:pt idx="12">
                  <c:v>1995.0</c:v>
                </c:pt>
                <c:pt idx="13">
                  <c:v>1996.0</c:v>
                </c:pt>
                <c:pt idx="14">
                  <c:v>1997.0</c:v>
                </c:pt>
                <c:pt idx="15">
                  <c:v>1998.0</c:v>
                </c:pt>
                <c:pt idx="16">
                  <c:v>1999.0</c:v>
                </c:pt>
                <c:pt idx="17">
                  <c:v>2000.0</c:v>
                </c:pt>
                <c:pt idx="18">
                  <c:v>2001.0</c:v>
                </c:pt>
                <c:pt idx="19">
                  <c:v>2002.0</c:v>
                </c:pt>
                <c:pt idx="20">
                  <c:v>2003.0</c:v>
                </c:pt>
                <c:pt idx="21">
                  <c:v>2004.0</c:v>
                </c:pt>
                <c:pt idx="22">
                  <c:v>2005.0</c:v>
                </c:pt>
                <c:pt idx="23">
                  <c:v>2006.0</c:v>
                </c:pt>
                <c:pt idx="24">
                  <c:v>2007.0</c:v>
                </c:pt>
                <c:pt idx="25">
                  <c:v>2008.0</c:v>
                </c:pt>
                <c:pt idx="26">
                  <c:v>2009.0</c:v>
                </c:pt>
                <c:pt idx="27">
                  <c:v>2010.0</c:v>
                </c:pt>
                <c:pt idx="28">
                  <c:v>2011.0</c:v>
                </c:pt>
                <c:pt idx="29">
                  <c:v>2012.0</c:v>
                </c:pt>
              </c:numCache>
            </c:numRef>
          </c:cat>
          <c:val>
            <c:numRef>
              <c:f>'New Beta'!$C$42:$C$71</c:f>
              <c:numCache>
                <c:formatCode>General</c:formatCode>
                <c:ptCount val="30"/>
                <c:pt idx="0">
                  <c:v>0.18121998</c:v>
                </c:pt>
                <c:pt idx="1">
                  <c:v>0.18612711</c:v>
                </c:pt>
                <c:pt idx="2">
                  <c:v>0.8987343</c:v>
                </c:pt>
                <c:pt idx="3">
                  <c:v>3.297138</c:v>
                </c:pt>
                <c:pt idx="4">
                  <c:v>1.7854734</c:v>
                </c:pt>
                <c:pt idx="5">
                  <c:v>-0.8047293</c:v>
                </c:pt>
                <c:pt idx="6">
                  <c:v>-0.2837784</c:v>
                </c:pt>
                <c:pt idx="7">
                  <c:v>1.369488</c:v>
                </c:pt>
                <c:pt idx="8">
                  <c:v>0.6327906</c:v>
                </c:pt>
                <c:pt idx="9">
                  <c:v>0.6072066</c:v>
                </c:pt>
                <c:pt idx="10">
                  <c:v>2.8426257</c:v>
                </c:pt>
                <c:pt idx="11">
                  <c:v>2.892297</c:v>
                </c:pt>
                <c:pt idx="12">
                  <c:v>3.995901</c:v>
                </c:pt>
                <c:pt idx="13">
                  <c:v>4.022786999999967</c:v>
                </c:pt>
                <c:pt idx="14">
                  <c:v>6.089724</c:v>
                </c:pt>
                <c:pt idx="15">
                  <c:v>8.111289</c:v>
                </c:pt>
                <c:pt idx="16">
                  <c:v>11.706726</c:v>
                </c:pt>
                <c:pt idx="17">
                  <c:v>14.445975</c:v>
                </c:pt>
                <c:pt idx="18">
                  <c:v>13.070985</c:v>
                </c:pt>
                <c:pt idx="19">
                  <c:v>21.878148</c:v>
                </c:pt>
                <c:pt idx="20">
                  <c:v>33.20694</c:v>
                </c:pt>
                <c:pt idx="21">
                  <c:v>44.46966</c:v>
                </c:pt>
                <c:pt idx="22">
                  <c:v>52.77531</c:v>
                </c:pt>
                <c:pt idx="23">
                  <c:v>60.8619</c:v>
                </c:pt>
                <c:pt idx="24">
                  <c:v>68.98389</c:v>
                </c:pt>
                <c:pt idx="25">
                  <c:v>76.97297999999998</c:v>
                </c:pt>
                <c:pt idx="26">
                  <c:v>59.283</c:v>
                </c:pt>
                <c:pt idx="27">
                  <c:v>93.10214999999998</c:v>
                </c:pt>
                <c:pt idx="28">
                  <c:v>94.99614</c:v>
                </c:pt>
                <c:pt idx="29">
                  <c:v>111.29247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0989976"/>
        <c:axId val="-2131188488"/>
      </c:lineChart>
      <c:catAx>
        <c:axId val="-2130989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31188488"/>
        <c:crosses val="autoZero"/>
        <c:auto val="1"/>
        <c:lblAlgn val="ctr"/>
        <c:lblOffset val="100"/>
        <c:noMultiLvlLbl val="0"/>
      </c:catAx>
      <c:valAx>
        <c:axId val="-2131188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30989976"/>
        <c:crosses val="autoZero"/>
        <c:crossBetween val="between"/>
      </c:valAx>
      <c:spPr>
        <a:solidFill>
          <a:srgbClr val="CBFAFF"/>
        </a:solidFill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2014</c:v>
          </c:tx>
          <c:spPr>
            <a:solidFill>
              <a:srgbClr val="3366FF"/>
            </a:solidFill>
          </c:spPr>
          <c:invertIfNegative val="0"/>
          <c:cat>
            <c:strRef>
              <c:f>Sheet1!$A$3:$A$9</c:f>
              <c:strCache>
                <c:ptCount val="7"/>
                <c:pt idx="0">
                  <c:v>GDP</c:v>
                </c:pt>
                <c:pt idx="1">
                  <c:v>GDP in PPP</c:v>
                </c:pt>
                <c:pt idx="2">
                  <c:v>Global 2000 Count</c:v>
                </c:pt>
                <c:pt idx="3">
                  <c:v>Global 2000 Sales</c:v>
                </c:pt>
                <c:pt idx="4">
                  <c:v>Global 2000 Profits</c:v>
                </c:pt>
                <c:pt idx="5">
                  <c:v>Global 2000 Assets</c:v>
                </c:pt>
                <c:pt idx="6">
                  <c:v>Global 2000 Market Cap.</c:v>
                </c:pt>
              </c:strCache>
            </c:strRef>
          </c:cat>
          <c:val>
            <c:numRef>
              <c:f>Sheet1!$B$3:$B$9</c:f>
              <c:numCache>
                <c:formatCode>General</c:formatCode>
                <c:ptCount val="7"/>
                <c:pt idx="0">
                  <c:v>0.224</c:v>
                </c:pt>
                <c:pt idx="1">
                  <c:v>0.16</c:v>
                </c:pt>
                <c:pt idx="2">
                  <c:v>0.289</c:v>
                </c:pt>
                <c:pt idx="3">
                  <c:v>0.307</c:v>
                </c:pt>
                <c:pt idx="4">
                  <c:v>0.353</c:v>
                </c:pt>
                <c:pt idx="5">
                  <c:v>0.238</c:v>
                </c:pt>
                <c:pt idx="6">
                  <c:v>0.415</c:v>
                </c:pt>
              </c:numCache>
            </c:numRef>
          </c:val>
        </c:ser>
        <c:ser>
          <c:idx val="1"/>
          <c:order val="1"/>
          <c:tx>
            <c:v>2016</c:v>
          </c:tx>
          <c:spPr>
            <a:solidFill>
              <a:srgbClr val="000090"/>
            </a:solidFill>
          </c:spPr>
          <c:invertIfNegative val="0"/>
          <c:val>
            <c:numRef>
              <c:f>Sheet1!$C$3:$C$9</c:f>
              <c:numCache>
                <c:formatCode>General</c:formatCode>
                <c:ptCount val="7"/>
                <c:pt idx="0">
                  <c:v>0.22</c:v>
                </c:pt>
                <c:pt idx="1">
                  <c:v>0.157</c:v>
                </c:pt>
                <c:pt idx="2" formatCode="0.0%">
                  <c:v>0.2815</c:v>
                </c:pt>
                <c:pt idx="3" formatCode="0.0%">
                  <c:v>0.326188555974555</c:v>
                </c:pt>
                <c:pt idx="4" formatCode="0.0%">
                  <c:v>0.46793310536076</c:v>
                </c:pt>
                <c:pt idx="5" formatCode="0.0%">
                  <c:v>0.239797143349825</c:v>
                </c:pt>
                <c:pt idx="6" formatCode="0.0%">
                  <c:v>0.439067158250067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62924248"/>
        <c:axId val="-2062921304"/>
      </c:barChart>
      <c:catAx>
        <c:axId val="-20629242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062921304"/>
        <c:crosses val="autoZero"/>
        <c:auto val="1"/>
        <c:lblAlgn val="ctr"/>
        <c:lblOffset val="100"/>
        <c:noMultiLvlLbl val="0"/>
      </c:catAx>
      <c:valAx>
        <c:axId val="-206292130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0629242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10394010178983"/>
          <c:y val="0.893897243531254"/>
          <c:w val="0.436186439366985"/>
          <c:h val="0.0917966048235387"/>
        </c:manualLayout>
      </c:layout>
      <c:overlay val="0"/>
      <c:txPr>
        <a:bodyPr/>
        <a:lstStyle/>
        <a:p>
          <a:pPr>
            <a:defRPr sz="19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D6BBB2F-B802-8A42-BA34-F417D6CB8A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058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0521C53-4024-7149-9988-E5241DBD3A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3193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5FD5A4B-7466-2D4D-9B89-4601BBA8DF63}" type="slidenum">
              <a:rPr lang="en-US" sz="1200"/>
              <a:pPr/>
              <a:t>1</a:t>
            </a:fld>
            <a:endParaRPr lang="en-US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Pleasure</a:t>
            </a:r>
            <a:r>
              <a:rPr lang="en-US" baseline="0" dirty="0" smtClean="0"/>
              <a:t> to comment on their paper. They’ve written one of the best papers on profit shifting out there.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3AFBDA1-B31B-6E48-9C2A-FC416535B5B0}" type="slidenum">
              <a:rPr lang="en-US" sz="1200"/>
              <a:pPr/>
              <a:t>10</a:t>
            </a:fld>
            <a:endParaRPr lang="en-US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Arial" charset="0"/>
                <a:ea typeface="ＭＳ Ｐゴシック" charset="0"/>
                <a:cs typeface="ＭＳ Ｐゴシック" charset="0"/>
              </a:rPr>
              <a:t>Efficiency consequences go beyond CON. </a:t>
            </a:r>
          </a:p>
          <a:p>
            <a:pPr eaLnBrk="1" hangingPunct="1"/>
            <a:r>
              <a:rPr lang="en-US" dirty="0" smtClean="0"/>
              <a:t>Cites 3</a:t>
            </a:r>
            <a:r>
              <a:rPr lang="en-US" baseline="0" dirty="0" smtClean="0"/>
              <a:t> papers on distortions to M&amp;A activity.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 smtClean="0">
                <a:latin typeface="Arial" charset="0"/>
                <a:ea typeface="ＭＳ Ｐゴシック" charset="0"/>
                <a:cs typeface="ＭＳ Ｐゴシック" charset="0"/>
              </a:rPr>
              <a:t>Will tax directors stop doing their job if the margin is smaller</a:t>
            </a:r>
            <a:r>
              <a:rPr lang="en-US" sz="1200" dirty="0" smtClean="0"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</a:t>
            </a:r>
            <a:r>
              <a:rPr lang="en-US" baseline="0" dirty="0" smtClean="0"/>
              <a:t> worldwide loss of $300b / year.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521C53-4024-7149-9988-E5241DBD3A5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7396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AF05F26-8714-1C4F-8051-E29915151FFE}" type="slidenum">
              <a:rPr lang="en-US" sz="1200"/>
              <a:pPr/>
              <a:t>13</a:t>
            </a:fld>
            <a:endParaRPr lang="en-US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5FD5A4B-7466-2D4D-9B89-4601BBA8DF63}" type="slidenum">
              <a:rPr lang="en-US" sz="1200"/>
              <a:pPr/>
              <a:t>2</a:t>
            </a:fld>
            <a:endParaRPr lang="en-US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5FD5A4B-7466-2D4D-9B89-4601BBA8DF63}" type="slidenum">
              <a:rPr lang="en-US" sz="1200"/>
              <a:pPr/>
              <a:t>3</a:t>
            </a:fld>
            <a:endParaRPr lang="en-US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5FD5A4B-7466-2D4D-9B89-4601BBA8DF63}" type="slidenum">
              <a:rPr lang="en-US" sz="1200"/>
              <a:pPr/>
              <a:t>4</a:t>
            </a:fld>
            <a:endParaRPr lang="en-US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 think we learn more about aggregate effects than particular winners/losers</a:t>
            </a:r>
            <a:r>
              <a:rPr lang="en-US" baseline="0" dirty="0" smtClean="0"/>
              <a:t> or determinants of FDII regressions. Also, they should find more up to date/reliable sources on export intensity.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5FD5A4B-7466-2D4D-9B89-4601BBA8DF63}" type="slidenum">
              <a:rPr lang="en-US" sz="1200"/>
              <a:pPr/>
              <a:t>5</a:t>
            </a:fld>
            <a:endParaRPr lang="en-US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That’s not what I learned in public finance. We</a:t>
            </a:r>
            <a:r>
              <a:rPr lang="en-US" baseline="0" dirty="0" smtClean="0"/>
              <a:t> need a better solution to address the mobility of the tax base.</a:t>
            </a:r>
          </a:p>
          <a:p>
            <a:pPr eaLnBrk="1" hangingPunct="1"/>
            <a:r>
              <a:rPr lang="en-US" baseline="0" dirty="0" smtClean="0"/>
              <a:t>Nobody likes this!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5FD5A4B-7466-2D4D-9B89-4601BBA8DF63}" type="slidenum">
              <a:rPr lang="en-US" sz="1200"/>
              <a:pPr/>
              <a:t>6</a:t>
            </a:fld>
            <a:endParaRPr lang="en-US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Pleasure</a:t>
            </a:r>
            <a:r>
              <a:rPr lang="en-US" baseline="0" dirty="0" smtClean="0"/>
              <a:t> to comment on this paper. DD has done best work on </a:t>
            </a:r>
            <a:r>
              <a:rPr lang="en-US" baseline="0" dirty="0" err="1" smtClean="0"/>
              <a:t>repat</a:t>
            </a:r>
            <a:r>
              <a:rPr lang="en-US" baseline="0" dirty="0" smtClean="0"/>
              <a:t> holiday, a huge service to understanding this debate.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5FD5A4B-7466-2D4D-9B89-4601BBA8DF63}" type="slidenum">
              <a:rPr lang="en-US" sz="1200"/>
              <a:pPr/>
              <a:t>7</a:t>
            </a:fld>
            <a:endParaRPr lang="en-US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But companies</a:t>
            </a:r>
            <a:r>
              <a:rPr lang="en-US" baseline="0" dirty="0" smtClean="0"/>
              <a:t> can already fund any worthwhile investment and can create equivalent of tax free repatriation. Removing this distortion helps shareholders but doesn’t fuel investment. </a:t>
            </a:r>
          </a:p>
          <a:p>
            <a:pPr eaLnBrk="1" hangingPunct="1"/>
            <a:r>
              <a:rPr lang="en-US" baseline="0" dirty="0" smtClean="0"/>
              <a:t>Interactions with BEAT, expense allocation worries, etc. compound fear among taxpayers.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AF05F26-8714-1C4F-8051-E29915151FFE}" type="slidenum">
              <a:rPr lang="en-US" sz="1200"/>
              <a:pPr/>
              <a:t>8</a:t>
            </a:fld>
            <a:endParaRPr lang="en-US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Patent boxes thought</a:t>
            </a:r>
            <a:r>
              <a:rPr lang="en-US" baseline="0" dirty="0" smtClean="0"/>
              <a:t> of as harmful tax competition and ineffective at affecting real R&amp;D activity.</a:t>
            </a:r>
            <a:endParaRPr lang="en-US" dirty="0" smtClean="0"/>
          </a:p>
          <a:p>
            <a:pPr eaLnBrk="1" hangingPunct="1"/>
            <a:r>
              <a:rPr lang="en-US" dirty="0" smtClean="0"/>
              <a:t>Recession problem comes from deficits and debt, even</a:t>
            </a:r>
            <a:r>
              <a:rPr lang="en-US" baseline="0" dirty="0" smtClean="0"/>
              <a:t> beyond the cyclical points of DL.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Arial" charset="0"/>
                <a:ea typeface="ＭＳ Ｐゴシック" charset="0"/>
                <a:cs typeface="ＭＳ Ｐゴシック" charset="0"/>
              </a:rPr>
              <a:t>Larger notions of competitiveness more important.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5FD5A4B-7466-2D4D-9B89-4601BBA8DF63}" type="slidenum">
              <a:rPr lang="en-US" sz="1200"/>
              <a:pPr/>
              <a:t>9</a:t>
            </a:fld>
            <a:endParaRPr lang="en-US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5AC46-7A45-E249-A542-60BB777ADD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992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4E6F5-CA38-8946-A7E7-D5FC7FDA76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889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76980-AC17-5E4E-958D-434C2858F2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786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0B760-8CE7-5241-8EAF-548939D7AD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780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487D7-6FF6-9549-95C1-8AE1691E2E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064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E9EF9-7AB7-904E-AF05-1D084AC110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87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3E206-B08C-074B-BD42-01FED82B20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193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97496-5E64-7341-99E8-5CFEAE0E7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422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5D9A9-7FB8-EE4C-8B2A-45E1FB8429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645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3C48D-F0F7-E746-92B3-D618180B4B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92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FB771-46FC-714B-9A8F-6B1AC22159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47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2BC23-5C18-9D4B-AE25-6D29ED7290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868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73CFC-00B3-564D-9D86-2A0308F634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42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19798-1E87-F440-9E3E-71E35FC644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41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957A54C-9D25-B649-81F8-C35E7AEAA9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  <a:ea typeface="ＭＳ Ｐゴシック" charset="0"/>
                <a:cs typeface="ＭＳ Ｐゴシック" charset="0"/>
              </a:rPr>
              <a:t>Dowd and </a:t>
            </a:r>
            <a:r>
              <a:rPr lang="en-US" sz="28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Landefeld</a:t>
            </a:r>
            <a:r>
              <a:rPr lang="en-US" sz="2800" b="1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br>
              <a:rPr lang="en-US" sz="2800" b="1" dirty="0">
                <a:latin typeface="Arial" charset="0"/>
                <a:ea typeface="ＭＳ Ｐゴシック" charset="0"/>
                <a:cs typeface="ＭＳ Ｐゴシック" charset="0"/>
              </a:rPr>
            </a:b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038600"/>
          </a:xfrm>
        </p:spPr>
        <p:txBody>
          <a:bodyPr/>
          <a:lstStyle/>
          <a:p>
            <a:pPr marL="0" indent="0" eaLnBrk="1" hangingPunct="1">
              <a:buNone/>
              <a:tabLst>
                <a:tab pos="684213" algn="l"/>
              </a:tabLst>
              <a:defRPr/>
            </a:pPr>
            <a:r>
              <a:rPr lang="en-US" sz="2400" b="1" u="sng" dirty="0" smtClean="0">
                <a:latin typeface="Arial" charset="0"/>
                <a:ea typeface="ＭＳ Ｐゴシック" charset="0"/>
                <a:cs typeface="ＭＳ Ｐゴシック" charset="0"/>
              </a:rPr>
              <a:t>FDII in Historical Perspective</a:t>
            </a:r>
          </a:p>
          <a:p>
            <a:pPr marL="0" indent="0" eaLnBrk="1" hangingPunct="1">
              <a:buNone/>
              <a:tabLst>
                <a:tab pos="684213" algn="l"/>
              </a:tabLst>
              <a:defRPr/>
            </a:pPr>
            <a:endParaRPr lang="en-US" sz="2400" b="1" u="sng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Lucida Grande"/>
              <a:buChar char="+"/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Useful context </a:t>
            </a:r>
            <a:endParaRPr lang="en-US" sz="22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Lucida Grande"/>
              <a:buChar char="+"/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Novel, difficult simulation of 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FDII’s effects</a:t>
            </a:r>
            <a:endParaRPr lang="en-US" sz="22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Lucida Grande"/>
              <a:buChar char="+"/>
              <a:tabLst>
                <a:tab pos="684213" algn="l"/>
              </a:tabLst>
              <a:defRPr/>
            </a:pP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nteresting emphasis on business cycle </a:t>
            </a:r>
            <a:endParaRPr lang="en-US" sz="22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Lucida Grande"/>
              <a:buChar char="+"/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Useful 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comparison of DPD</a:t>
            </a:r>
          </a:p>
          <a:p>
            <a:pPr eaLnBrk="1" hangingPunct="1">
              <a:buFont typeface="Lucida Grande"/>
              <a:buChar char="+"/>
              <a:tabLst>
                <a:tab pos="684213" algn="l"/>
              </a:tabLst>
              <a:defRPr/>
            </a:pPr>
            <a:endParaRPr lang="en-US" sz="22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Some questions about method.</a:t>
            </a:r>
          </a:p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Some thoughts about policy.</a:t>
            </a:r>
            <a:endParaRPr lang="en-US" sz="22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2600" b="1" dirty="0" smtClean="0">
                <a:latin typeface="Arial" charset="0"/>
                <a:ea typeface="ＭＳ Ｐゴシック" charset="0"/>
                <a:cs typeface="ＭＳ Ｐゴシック" charset="0"/>
              </a:rPr>
              <a:t>Policy Questions</a:t>
            </a:r>
            <a:r>
              <a:rPr lang="en-US" b="1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772400" cy="4114800"/>
          </a:xfrm>
        </p:spPr>
        <p:txBody>
          <a:bodyPr/>
          <a:lstStyle/>
          <a:p>
            <a:pPr marL="0" indent="0" eaLnBrk="1" hangingPunct="1">
              <a:buNone/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The author really values CON. Why? </a:t>
            </a:r>
          </a:p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Burden on residence. How important is this?</a:t>
            </a:r>
          </a:p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Some evidence of distortion to M&amp;A 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activity.</a:t>
            </a:r>
          </a:p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Liu also finds more investment in low tax countries post UK 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territorial move. 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That too has consequences.</a:t>
            </a:r>
          </a:p>
          <a:p>
            <a:pPr eaLnBrk="1" hangingPunct="1">
              <a:tabLst>
                <a:tab pos="684213" algn="l"/>
              </a:tabLst>
              <a:defRPr/>
            </a:pPr>
            <a:endParaRPr lang="en-US" sz="22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We also have the competing problem of profit shifting and corporate tax base erosion.</a:t>
            </a:r>
          </a:p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Essential tradeoff here.</a:t>
            </a:r>
          </a:p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Profit shifting is large and non-linear.</a:t>
            </a:r>
          </a:p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Financial data miss most of problem. See DL, Clausing.</a:t>
            </a:r>
          </a:p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We agree that it won’t be helped by TCJA.</a:t>
            </a:r>
          </a:p>
          <a:p>
            <a:pPr eaLnBrk="1" hangingPunct="1">
              <a:tabLst>
                <a:tab pos="684213" algn="l"/>
              </a:tabLst>
              <a:defRPr/>
            </a:pPr>
            <a:endParaRPr lang="en-US" sz="2200" dirty="0" smtClean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543800" cy="838200"/>
          </a:xfrm>
        </p:spPr>
        <p:txBody>
          <a:bodyPr/>
          <a:lstStyle/>
          <a:p>
            <a:r>
              <a:rPr lang="en-US" sz="2600" b="1" dirty="0" smtClean="0">
                <a:latin typeface="Arial" charset="0"/>
                <a:ea typeface="ＭＳ Ｐゴシック" charset="0"/>
                <a:cs typeface="ＭＳ Ｐゴシック" charset="0"/>
              </a:rPr>
              <a:t>Revenue Loss to U.S. Government:</a:t>
            </a:r>
            <a:br>
              <a:rPr lang="en-US" sz="2600" b="1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600" b="1" dirty="0" smtClean="0">
                <a:latin typeface="Arial" charset="0"/>
                <a:ea typeface="ＭＳ Ｐゴシック" charset="0"/>
                <a:cs typeface="ＭＳ Ｐゴシック" charset="0"/>
              </a:rPr>
              <a:t>Over $100 billion/year</a:t>
            </a:r>
            <a:endParaRPr lang="en-US" sz="2600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0658367"/>
              </p:ext>
            </p:extLst>
          </p:nvPr>
        </p:nvGraphicFramePr>
        <p:xfrm>
          <a:off x="533400" y="15240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696200" cy="1143000"/>
          </a:xfrm>
        </p:spPr>
        <p:txBody>
          <a:bodyPr/>
          <a:lstStyle/>
          <a:p>
            <a:r>
              <a:rPr lang="en-US" sz="2400" b="1" dirty="0" smtClean="0"/>
              <a:t>U.S</a:t>
            </a:r>
            <a:r>
              <a:rPr lang="en-US" sz="2400" b="1" dirty="0"/>
              <a:t>. Share of Forbes Global </a:t>
            </a:r>
            <a:r>
              <a:rPr lang="en-US" sz="2400" b="1" dirty="0" smtClean="0"/>
              <a:t>2000 Top Firms</a:t>
            </a:r>
            <a:endParaRPr lang="en-US" sz="2400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6478045"/>
              </p:ext>
            </p:extLst>
          </p:nvPr>
        </p:nvGraphicFramePr>
        <p:xfrm>
          <a:off x="304800" y="1371600"/>
          <a:ext cx="8382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9942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2600" b="1" dirty="0" smtClean="0">
                <a:latin typeface="Arial" charset="0"/>
                <a:ea typeface="ＭＳ Ｐゴシック" charset="0"/>
                <a:cs typeface="ＭＳ Ｐゴシック" charset="0"/>
              </a:rPr>
              <a:t>What would more ideal policy look like?</a:t>
            </a:r>
            <a:r>
              <a:rPr lang="en-US" b="1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7772400" cy="4114800"/>
          </a:xfrm>
        </p:spPr>
        <p:txBody>
          <a:bodyPr/>
          <a:lstStyle/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I’m looking forward to the conclusion.</a:t>
            </a:r>
          </a:p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Pure territorial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??  </a:t>
            </a:r>
            <a:endParaRPr lang="en-US" sz="22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What about diverted profits tax and and other hybrids?</a:t>
            </a:r>
          </a:p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True 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destination system?</a:t>
            </a:r>
            <a:endParaRPr lang="en-US" sz="22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DBCFT</a:t>
            </a: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? </a:t>
            </a:r>
            <a:endParaRPr lang="en-US" sz="22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Sales</a:t>
            </a: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-based FA?</a:t>
            </a:r>
          </a:p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True residence? 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Is this more feasible with a lower rate?</a:t>
            </a:r>
            <a:endParaRPr lang="en-US" sz="22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756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  <a:ea typeface="ＭＳ Ｐゴシック" charset="0"/>
                <a:cs typeface="ＭＳ Ｐゴシック" charset="0"/>
              </a:rPr>
              <a:t>Business Cycle Effects</a:t>
            </a:r>
            <a:r>
              <a:rPr lang="en-US" sz="2800" b="1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br>
              <a:rPr lang="en-US" sz="2800" b="1" dirty="0">
                <a:latin typeface="Arial" charset="0"/>
                <a:ea typeface="ＭＳ Ｐゴシック" charset="0"/>
                <a:cs typeface="ＭＳ Ｐゴシック" charset="0"/>
              </a:rPr>
            </a:b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038600"/>
          </a:xfrm>
        </p:spPr>
        <p:txBody>
          <a:bodyPr/>
          <a:lstStyle/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Key point: excess profits are procyclical.</a:t>
            </a:r>
          </a:p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Export test should (and does) work against this.</a:t>
            </a:r>
          </a:p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But, overall, FDII income is procyclical; average tax rates rise during downturns. </a:t>
            </a:r>
            <a:endParaRPr lang="en-US" sz="22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This is 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underappreciated. 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nd, 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undesirable.</a:t>
            </a:r>
          </a:p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Larger context of automatic 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stabilization</a:t>
            </a:r>
            <a:endParaRPr lang="en-US" sz="22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Lower corporate rate works against stabilization.</a:t>
            </a:r>
          </a:p>
          <a:p>
            <a:pPr lvl="1"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100% expensing =&gt; one less tool in the shed.</a:t>
            </a:r>
          </a:p>
          <a:p>
            <a:pPr lvl="1"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Carryback of NOLs not 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available.</a:t>
            </a:r>
            <a:endParaRPr lang="en-US" sz="22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Larger context of revenue losing “reform” =&gt; the next recession is 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more difficult 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to respond to!</a:t>
            </a:r>
          </a:p>
        </p:txBody>
      </p:sp>
    </p:spTree>
    <p:extLst>
      <p:ext uri="{BB962C8B-B14F-4D97-AF65-F5344CB8AC3E}">
        <p14:creationId xmlns:p14="http://schemas.microsoft.com/office/powerpoint/2010/main" val="1136311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  <a:ea typeface="ＭＳ Ｐゴシック" charset="0"/>
                <a:cs typeface="ＭＳ Ｐゴシック" charset="0"/>
              </a:rPr>
              <a:t>Comparison to DPD</a:t>
            </a:r>
            <a:r>
              <a:rPr lang="en-US" sz="2800" b="1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br>
              <a:rPr lang="en-US" sz="2800" b="1" dirty="0">
                <a:latin typeface="Arial" charset="0"/>
                <a:ea typeface="ＭＳ Ｐゴシック" charset="0"/>
                <a:cs typeface="ＭＳ Ｐゴシック" charset="0"/>
              </a:rPr>
            </a:b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038600"/>
          </a:xfrm>
        </p:spPr>
        <p:txBody>
          <a:bodyPr/>
          <a:lstStyle/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Mostly, the same companies benefit.</a:t>
            </a:r>
          </a:p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The instruments are similar in size.</a:t>
            </a:r>
          </a:p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JCT cost is $64 b over ten years, none in first few years.</a:t>
            </a:r>
          </a:p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Simulation makes FDII similar to revenue cost of DPD.</a:t>
            </a:r>
          </a:p>
        </p:txBody>
      </p:sp>
    </p:spTree>
    <p:extLst>
      <p:ext uri="{BB962C8B-B14F-4D97-AF65-F5344CB8AC3E}">
        <p14:creationId xmlns:p14="http://schemas.microsoft.com/office/powerpoint/2010/main" val="4073138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  <a:ea typeface="ＭＳ Ｐゴシック" charset="0"/>
                <a:cs typeface="ＭＳ Ｐゴシック" charset="0"/>
              </a:rPr>
              <a:t>Questions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038600"/>
          </a:xfrm>
        </p:spPr>
        <p:txBody>
          <a:bodyPr/>
          <a:lstStyle/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A good starting 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point.</a:t>
            </a:r>
          </a:p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Is prior law the best baseline?</a:t>
            </a:r>
          </a:p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There are key interactions here as well, including the lower rate, GILTI, BEAT, expense allocation, etc.</a:t>
            </a:r>
          </a:p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Imputation procedure comes with limits.</a:t>
            </a:r>
          </a:p>
          <a:p>
            <a:pPr lvl="1"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Are Table 2 results 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due to 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construction?</a:t>
            </a:r>
          </a:p>
          <a:p>
            <a:pPr lvl="1"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Does the method 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make all the largest companies exporters?</a:t>
            </a:r>
          </a:p>
          <a:p>
            <a:pPr lvl="1"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Construction of exporters difficult.</a:t>
            </a:r>
          </a:p>
          <a:p>
            <a:pPr marL="0" indent="0" eaLnBrk="1" hangingPunct="1">
              <a:buNone/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algn="r" eaLnBrk="1" hangingPunct="1">
              <a:tabLst>
                <a:tab pos="684213" algn="l"/>
              </a:tabLst>
              <a:defRPr/>
            </a:pPr>
            <a:endParaRPr lang="en-US" sz="2200" dirty="0" smtClean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391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  <a:ea typeface="ＭＳ Ｐゴシック" charset="0"/>
                <a:cs typeface="ＭＳ Ｐゴシック" charset="0"/>
              </a:rPr>
              <a:t>Policy Questions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038600"/>
          </a:xfrm>
        </p:spPr>
        <p:txBody>
          <a:bodyPr/>
          <a:lstStyle/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What is this provision trying to achieve?</a:t>
            </a:r>
          </a:p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Does it 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make </a:t>
            </a: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sense to 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tax-prefer </a:t>
            </a: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excess profits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Does 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the location of excess </a:t>
            </a: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income 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have economic meaning?  (Beyond revenue?) </a:t>
            </a:r>
          </a:p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Why 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should companies settle </a:t>
            </a: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for 13%? (Or 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16%?</a:t>
            </a: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) </a:t>
            </a:r>
            <a:endParaRPr lang="en-US" sz="22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The provision may </a:t>
            </a:r>
            <a:r>
              <a:rPr lang="en-US" sz="2200" i="1" dirty="0" smtClean="0">
                <a:latin typeface="Arial" charset="0"/>
                <a:ea typeface="ＭＳ Ｐゴシック" charset="0"/>
                <a:cs typeface="ＭＳ Ｐゴシック" charset="0"/>
              </a:rPr>
              <a:t>worsen 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competitiveness.</a:t>
            </a:r>
          </a:p>
          <a:p>
            <a:pPr lvl="1"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Discourages US assets.</a:t>
            </a:r>
          </a:p>
          <a:p>
            <a:pPr lvl="1"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WTO uncertainty undermines trading system.</a:t>
            </a:r>
          </a:p>
          <a:p>
            <a:pPr lvl="1"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Uncertainty is a big deal.</a:t>
            </a:r>
          </a:p>
          <a:p>
            <a:pPr lvl="1"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Competitiveness has many facets.</a:t>
            </a:r>
          </a:p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Surely there are better ways to reach the objective.</a:t>
            </a:r>
          </a:p>
        </p:txBody>
      </p:sp>
    </p:spTree>
    <p:extLst>
      <p:ext uri="{BB962C8B-B14F-4D97-AF65-F5344CB8AC3E}">
        <p14:creationId xmlns:p14="http://schemas.microsoft.com/office/powerpoint/2010/main" val="1022453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  <a:ea typeface="ＭＳ Ｐゴシック" charset="0"/>
                <a:cs typeface="ＭＳ Ｐゴシック" charset="0"/>
              </a:rPr>
              <a:t>Dharmapala</a:t>
            </a:r>
            <a:r>
              <a:rPr lang="en-US" sz="2800" b="1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br>
              <a:rPr lang="en-US" sz="2800" b="1" dirty="0">
                <a:latin typeface="Arial" charset="0"/>
                <a:ea typeface="ＭＳ Ｐゴシック" charset="0"/>
                <a:cs typeface="ＭＳ Ｐゴシック" charset="0"/>
              </a:rPr>
            </a:b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038600"/>
          </a:xfrm>
        </p:spPr>
        <p:txBody>
          <a:bodyPr/>
          <a:lstStyle/>
          <a:p>
            <a:pPr marL="0" indent="0" eaLnBrk="1" hangingPunct="1">
              <a:buNone/>
              <a:tabLst>
                <a:tab pos="684213" algn="l"/>
              </a:tabLst>
              <a:defRPr/>
            </a:pPr>
            <a:r>
              <a:rPr lang="en-US" sz="2400" b="1" u="sng" dirty="0" smtClean="0">
                <a:latin typeface="Arial" charset="0"/>
                <a:ea typeface="ＭＳ Ｐゴシック" charset="0"/>
                <a:cs typeface="ＭＳ Ｐゴシック" charset="0"/>
              </a:rPr>
              <a:t>Consequences of TCJA, and in particular, GILTI</a:t>
            </a:r>
          </a:p>
          <a:p>
            <a:pPr marL="0" indent="0" eaLnBrk="1" hangingPunct="1">
              <a:buNone/>
              <a:tabLst>
                <a:tab pos="684213" algn="l"/>
              </a:tabLst>
              <a:defRPr/>
            </a:pPr>
            <a:endParaRPr lang="en-US" sz="2400" b="1" u="sng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Lucida Grande"/>
              <a:buChar char="+"/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Little efficiency gain from repatriation. </a:t>
            </a:r>
            <a:endParaRPr lang="en-US" sz="22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Lucida Grande"/>
              <a:buChar char="+"/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Move from one hybrid system to another need not benefit US MNCs.</a:t>
            </a:r>
          </a:p>
          <a:p>
            <a:pPr eaLnBrk="1" hangingPunct="1">
              <a:buFont typeface="Lucida Grande"/>
              <a:buChar char="+"/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Useful emphasis on uncertainty.</a:t>
            </a:r>
          </a:p>
          <a:p>
            <a:pPr eaLnBrk="1" hangingPunct="1">
              <a:buFont typeface="Lucida Grande"/>
              <a:buChar char="+"/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Useful discussion of distortions to real investment.</a:t>
            </a:r>
          </a:p>
          <a:p>
            <a:pPr eaLnBrk="1" hangingPunct="1">
              <a:buFont typeface="Lucida Grande"/>
              <a:buChar char="+"/>
              <a:tabLst>
                <a:tab pos="684213" algn="l"/>
              </a:tabLst>
              <a:defRPr/>
            </a:pPr>
            <a:endParaRPr lang="en-US" sz="22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Some questions about method.</a:t>
            </a:r>
          </a:p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Some thoughts about policy.</a:t>
            </a:r>
            <a:endParaRPr lang="en-US" sz="22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336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2600" b="1" dirty="0" smtClean="0">
                <a:latin typeface="Arial" charset="0"/>
                <a:ea typeface="ＭＳ Ｐゴシック" charset="0"/>
                <a:cs typeface="ＭＳ Ｐゴシック" charset="0"/>
              </a:rPr>
              <a:t>Are there big efficiency gains from TCJA? Dharmapala says no; I agree.</a:t>
            </a:r>
            <a:r>
              <a:rPr lang="en-US" sz="2800" b="1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br>
              <a:rPr lang="en-US" sz="2800" b="1" dirty="0">
                <a:latin typeface="Arial" charset="0"/>
                <a:ea typeface="ＭＳ Ｐゴシック" charset="0"/>
                <a:cs typeface="ＭＳ Ｐゴシック" charset="0"/>
              </a:rPr>
            </a:b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038600"/>
          </a:xfrm>
        </p:spPr>
        <p:txBody>
          <a:bodyPr/>
          <a:lstStyle/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Repatriation should not help unless firms are credit constrained. Dharmapala Foley Forbes provide evidence.</a:t>
            </a:r>
          </a:p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We are really moving from one hybrid system to another.</a:t>
            </a:r>
          </a:p>
          <a:p>
            <a:pPr lvl="1"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Prior system was not truly worldwide. </a:t>
            </a:r>
          </a:p>
          <a:p>
            <a:pPr lvl="1"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Lost revenue in attempt to tax foreign income.</a:t>
            </a:r>
          </a:p>
          <a:p>
            <a:pPr lvl="1"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Current system taxes GILTI currently.</a:t>
            </a:r>
          </a:p>
          <a:p>
            <a:pPr lvl="1"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Will revenue benefit accrue to other foreign (higher-tax) governments?</a:t>
            </a:r>
          </a:p>
          <a:p>
            <a:pPr lvl="1"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America last tax 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policy?</a:t>
            </a:r>
            <a:endParaRPr lang="en-US" sz="22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Most mobile US MNCs 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could 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be worse off.</a:t>
            </a:r>
          </a:p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Complications only add to this judgment.</a:t>
            </a:r>
          </a:p>
        </p:txBody>
      </p:sp>
    </p:spTree>
    <p:extLst>
      <p:ext uri="{BB962C8B-B14F-4D97-AF65-F5344CB8AC3E}">
        <p14:creationId xmlns:p14="http://schemas.microsoft.com/office/powerpoint/2010/main" val="1610598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2600" b="1" dirty="0" smtClean="0">
                <a:latin typeface="Arial" charset="0"/>
                <a:ea typeface="ＭＳ Ｐゴシック" charset="0"/>
                <a:cs typeface="ＭＳ Ｐゴシック" charset="0"/>
              </a:rPr>
              <a:t>Harmful Effects on Real Investment Incentives</a:t>
            </a:r>
            <a:r>
              <a:rPr lang="en-US" b="1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114800"/>
          </a:xfrm>
        </p:spPr>
        <p:txBody>
          <a:bodyPr/>
          <a:lstStyle/>
          <a:p>
            <a:pPr eaLnBrk="1" hangingPunct="1">
              <a:tabLst>
                <a:tab pos="684213" algn="l"/>
              </a:tabLst>
              <a:defRPr/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New incentives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to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Offshore Assets</a:t>
            </a:r>
          </a:p>
          <a:p>
            <a:pPr eaLnBrk="1" hangingPunct="1">
              <a:tabLst>
                <a:tab pos="684213" algn="l"/>
              </a:tabLst>
              <a:defRPr/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FDII also lowers incentive for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U.S.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Assets</a:t>
            </a:r>
          </a:p>
          <a:p>
            <a:pPr eaLnBrk="1" hangingPunct="1">
              <a:tabLst>
                <a:tab pos="684213" algn="l"/>
              </a:tabLst>
              <a:defRPr/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Real responses are less than financial, but still.</a:t>
            </a:r>
          </a:p>
          <a:p>
            <a:pPr eaLnBrk="1" hangingPunct="1">
              <a:tabLst>
                <a:tab pos="684213" algn="l"/>
              </a:tabLst>
              <a:defRPr/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IP Mobility : Is this real or financial?</a:t>
            </a:r>
          </a:p>
          <a:p>
            <a:pPr eaLnBrk="1" hangingPunct="1">
              <a:tabLst>
                <a:tab pos="684213" algn="l"/>
              </a:tabLst>
              <a:defRPr/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Other Negative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effects </a:t>
            </a:r>
            <a:endParaRPr lang="en-US" sz="24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tabLst>
                <a:tab pos="684213" algn="l"/>
              </a:tabLst>
              <a:defRPr/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Uncertainty</a:t>
            </a:r>
          </a:p>
          <a:p>
            <a:pPr lvl="1" eaLnBrk="1" hangingPunct="1">
              <a:tabLst>
                <a:tab pos="684213" algn="l"/>
              </a:tabLst>
              <a:defRPr/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Harm to trading system </a:t>
            </a:r>
          </a:p>
          <a:p>
            <a:pPr lvl="1" eaLnBrk="1" hangingPunct="1">
              <a:tabLst>
                <a:tab pos="684213" algn="l"/>
              </a:tabLst>
              <a:defRPr/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Inadequate government funding</a:t>
            </a:r>
          </a:p>
          <a:p>
            <a:pPr lvl="1" eaLnBrk="1" hangingPunct="1">
              <a:tabLst>
                <a:tab pos="684213" algn="l"/>
              </a:tabLst>
              <a:defRPr/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Harder to respond to recessions</a:t>
            </a:r>
          </a:p>
          <a:p>
            <a:pPr marL="0" indent="0" eaLnBrk="1" hangingPunct="1">
              <a:buNone/>
              <a:tabLst>
                <a:tab pos="684213" algn="l"/>
              </a:tabLst>
              <a:defRPr/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tabLst>
                <a:tab pos="684213" algn="l"/>
              </a:tabLst>
              <a:defRPr/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  <a:ea typeface="ＭＳ Ｐゴシック" charset="0"/>
                <a:cs typeface="ＭＳ Ｐゴシック" charset="0"/>
              </a:rPr>
              <a:t>Questions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038600"/>
          </a:xfrm>
        </p:spPr>
        <p:txBody>
          <a:bodyPr/>
          <a:lstStyle/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Is it the case that firms that don’t repatriate 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in 2005 expect 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to pay the 35% rate eventually? Arguably, no.</a:t>
            </a:r>
          </a:p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Is Y/A of 65 percent reasonable? Arguably, no.</a:t>
            </a:r>
          </a:p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These affect the comparisons in the 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paper</a:t>
            </a: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so</a:t>
            </a: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nclude 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caveats and 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more 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calculations.</a:t>
            </a:r>
          </a:p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Yet, 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result passes sniff test. If foreign tax rate is less than 6.8 percent, GILTI has a higher burden.</a:t>
            </a:r>
          </a:p>
          <a:p>
            <a:pPr eaLnBrk="1" hangingPunct="1"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Real and financial issues could be usefully disentangled. The latter have far larger elasticities.</a:t>
            </a:r>
          </a:p>
          <a:p>
            <a:pPr marL="0" indent="0" eaLnBrk="1" hangingPunct="1">
              <a:buNone/>
              <a:tabLst>
                <a:tab pos="684213" algn="l"/>
              </a:tabLst>
              <a:defRPr/>
            </a:pPr>
            <a:endParaRPr lang="en-US" sz="22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  <a:tabLst>
                <a:tab pos="684213" algn="l"/>
              </a:tabLst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algn="r" eaLnBrk="1" hangingPunct="1">
              <a:tabLst>
                <a:tab pos="684213" algn="l"/>
              </a:tabLst>
              <a:defRPr/>
            </a:pPr>
            <a:endParaRPr lang="en-US" sz="2200" dirty="0" smtClean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94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</TotalTime>
  <Words>1029</Words>
  <Application>Microsoft Macintosh PowerPoint</Application>
  <PresentationFormat>On-screen Show (4:3)</PresentationFormat>
  <Paragraphs>130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 Presentation</vt:lpstr>
      <vt:lpstr>Dowd and Landefeld  </vt:lpstr>
      <vt:lpstr>Business Cycle Effects  </vt:lpstr>
      <vt:lpstr>Comparison to DPD  </vt:lpstr>
      <vt:lpstr>Questions</vt:lpstr>
      <vt:lpstr>Policy Questions</vt:lpstr>
      <vt:lpstr>Dharmapala  </vt:lpstr>
      <vt:lpstr>Are there big efficiency gains from TCJA? Dharmapala says no; I agree.  </vt:lpstr>
      <vt:lpstr>Harmful Effects on Real Investment Incentives </vt:lpstr>
      <vt:lpstr>Questions</vt:lpstr>
      <vt:lpstr>Policy Questions </vt:lpstr>
      <vt:lpstr>Revenue Loss to U.S. Government: Over $100 billion/year</vt:lpstr>
      <vt:lpstr>U.S. Share of Forbes Global 2000 Top Firms</vt:lpstr>
      <vt:lpstr>What would more ideal policy look like? </vt:lpstr>
    </vt:vector>
  </TitlesOfParts>
  <Company>Kimberly Clausing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Search of Corporate Tax Incidence   ATPI Conference on  International Taxation and Competitiveness</dc:title>
  <dc:creator>Kimberly Clausing</dc:creator>
  <cp:lastModifiedBy>Kimberly Clausing</cp:lastModifiedBy>
  <cp:revision>185</cp:revision>
  <cp:lastPrinted>2018-05-09T21:36:46Z</cp:lastPrinted>
  <dcterms:created xsi:type="dcterms:W3CDTF">2011-10-11T23:08:08Z</dcterms:created>
  <dcterms:modified xsi:type="dcterms:W3CDTF">2018-05-16T22:14:17Z</dcterms:modified>
</cp:coreProperties>
</file>