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4" r:id="rId1"/>
  </p:sldMasterIdLst>
  <p:notesMasterIdLst>
    <p:notesMasterId r:id="rId26"/>
  </p:notesMasterIdLst>
  <p:sldIdLst>
    <p:sldId id="256" r:id="rId2"/>
    <p:sldId id="277" r:id="rId3"/>
    <p:sldId id="282" r:id="rId4"/>
    <p:sldId id="286" r:id="rId5"/>
    <p:sldId id="275" r:id="rId6"/>
    <p:sldId id="300" r:id="rId7"/>
    <p:sldId id="276" r:id="rId8"/>
    <p:sldId id="288" r:id="rId9"/>
    <p:sldId id="269" r:id="rId10"/>
    <p:sldId id="293" r:id="rId11"/>
    <p:sldId id="294" r:id="rId12"/>
    <p:sldId id="296" r:id="rId13"/>
    <p:sldId id="299" r:id="rId14"/>
    <p:sldId id="298" r:id="rId15"/>
    <p:sldId id="285" r:id="rId16"/>
    <p:sldId id="301" r:id="rId17"/>
    <p:sldId id="305" r:id="rId18"/>
    <p:sldId id="306" r:id="rId19"/>
    <p:sldId id="303" r:id="rId20"/>
    <p:sldId id="304" r:id="rId21"/>
    <p:sldId id="267" r:id="rId22"/>
    <p:sldId id="295" r:id="rId23"/>
    <p:sldId id="261" r:id="rId24"/>
    <p:sldId id="26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ja E Pippin" initials="SEP" lastIdx="13" clrIdx="0">
    <p:extLst>
      <p:ext uri="{19B8F6BF-5375-455C-9EA6-DF929625EA0E}">
        <p15:presenceInfo xmlns:p15="http://schemas.microsoft.com/office/powerpoint/2012/main" userId="S-1-5-21-1275210071-1123561945-682003330-1255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43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443" autoAdjust="0"/>
    <p:restoredTop sz="94660"/>
  </p:normalViewPr>
  <p:slideViewPr>
    <p:cSldViewPr snapToGrid="0">
      <p:cViewPr>
        <p:scale>
          <a:sx n="75" d="100"/>
          <a:sy n="75" d="100"/>
        </p:scale>
        <p:origin x="54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njap\Documents\research\Expatriates\FATCA%20stuff\Results\Data%20Set%20for%20Analysis%20Tehani%20Oct%2013%20201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Citizenship Status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'Demographic Data'!$N$2</c:f>
              <c:strCache>
                <c:ptCount val="1"/>
                <c:pt idx="0">
                  <c:v># of Responses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055-4E53-89FB-30E49B4BB30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055-4E53-89FB-30E49B4BB30E}"/>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055-4E53-89FB-30E49B4BB30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'Demographic Data'!$M$3:$M$5</c:f>
              <c:strCache>
                <c:ptCount val="3"/>
                <c:pt idx="0">
                  <c:v>Dual (or Multiple) Citizen</c:v>
                </c:pt>
                <c:pt idx="1">
                  <c:v>United States Citizen</c:v>
                </c:pt>
                <c:pt idx="2">
                  <c:v>Other (please specify)</c:v>
                </c:pt>
              </c:strCache>
            </c:strRef>
          </c:cat>
          <c:val>
            <c:numRef>
              <c:f>'Demographic Data'!$N$3:$N$5</c:f>
              <c:numCache>
                <c:formatCode>General</c:formatCode>
                <c:ptCount val="3"/>
                <c:pt idx="0">
                  <c:v>307</c:v>
                </c:pt>
                <c:pt idx="1">
                  <c:v>315</c:v>
                </c:pt>
                <c:pt idx="2">
                  <c:v>49</c:v>
                </c:pt>
              </c:numCache>
            </c:numRef>
          </c:val>
          <c:extLst xmlns:c16r2="http://schemas.microsoft.com/office/drawing/2015/06/chart">
            <c:ext xmlns:c16="http://schemas.microsoft.com/office/drawing/2014/chart" uri="{C3380CC4-5D6E-409C-BE32-E72D297353CC}">
              <c16:uniqueId val="{00000006-E055-4E53-89FB-30E49B4BB30E}"/>
            </c:ext>
          </c:extLst>
        </c:ser>
        <c:dLbls>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8719DC-8221-41C0-BD85-A422AFD0F88F}"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170A5-0CFD-43AB-A75D-94E7AD7F2A56}" type="slidenum">
              <a:rPr lang="en-US" smtClean="0"/>
              <a:t>‹#›</a:t>
            </a:fld>
            <a:endParaRPr lang="en-US"/>
          </a:p>
        </p:txBody>
      </p:sp>
    </p:spTree>
    <p:extLst>
      <p:ext uri="{BB962C8B-B14F-4D97-AF65-F5344CB8AC3E}">
        <p14:creationId xmlns:p14="http://schemas.microsoft.com/office/powerpoint/2010/main" val="2053432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11/9/2017</a:t>
            </a:fld>
            <a:endParaRPr lang="en-US" dirty="0"/>
          </a:p>
        </p:txBody>
      </p:sp>
      <p:sp>
        <p:nvSpPr>
          <p:cNvPr id="5" name="Footer Placeholder 4"/>
          <p:cNvSpPr>
            <a:spLocks noGrp="1"/>
          </p:cNvSpPr>
          <p:nvPr>
            <p:ph type="ftr" sz="quarter" idx="11"/>
          </p:nvPr>
        </p:nvSpPr>
        <p:spPr/>
        <p:txBody>
          <a:bodyPr/>
          <a:lstStyle/>
          <a:p>
            <a:r>
              <a:rPr lang="en-US"/>
              <a:t>University of Nevada, Reno               May 5, 2017</a:t>
            </a:r>
            <a:endParaRPr lang="en-US" sz="2000"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352750" y="6212135"/>
            <a:ext cx="495300" cy="495300"/>
          </a:xfrm>
          <a:prstGeom prst="rect">
            <a:avLst/>
          </a:prstGeom>
        </p:spPr>
      </p:pic>
    </p:spTree>
    <p:extLst>
      <p:ext uri="{BB962C8B-B14F-4D97-AF65-F5344CB8AC3E}">
        <p14:creationId xmlns:p14="http://schemas.microsoft.com/office/powerpoint/2010/main" val="425033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11/9/2017</a:t>
            </a:fld>
            <a:endParaRPr lang="en-US" dirty="0"/>
          </a:p>
        </p:txBody>
      </p:sp>
      <p:sp>
        <p:nvSpPr>
          <p:cNvPr id="5" name="Footer Placeholder 4"/>
          <p:cNvSpPr>
            <a:spLocks noGrp="1"/>
          </p:cNvSpPr>
          <p:nvPr>
            <p:ph type="ftr" sz="quarter" idx="11"/>
          </p:nvPr>
        </p:nvSpPr>
        <p:spPr/>
        <p:txBody>
          <a:bodyPr/>
          <a:lstStyle/>
          <a:p>
            <a:r>
              <a:rPr lang="en-US"/>
              <a:t>University of Nevada, Reno               May 5, 2017</a:t>
            </a:r>
            <a:endParaRPr lang="en-US" sz="2000" b="1"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36701899"/>
      </p:ext>
    </p:extLst>
  </p:cSld>
  <p:clrMapOvr>
    <a:masterClrMapping/>
  </p:clrMapOvr>
  <p:timing>
    <p:tnLst>
      <p:par>
        <p:cTn id="1" dur="indefinite" restart="never" nodeType="tmRoot"/>
      </p:par>
    </p:tnLst>
  </p:timing>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11/9/2017</a:t>
            </a:fld>
            <a:endParaRPr lang="en-US" dirty="0"/>
          </a:p>
        </p:txBody>
      </p:sp>
      <p:sp>
        <p:nvSpPr>
          <p:cNvPr id="5" name="Footer Placeholder 4"/>
          <p:cNvSpPr>
            <a:spLocks noGrp="1"/>
          </p:cNvSpPr>
          <p:nvPr>
            <p:ph type="ftr" sz="quarter" idx="11"/>
          </p:nvPr>
        </p:nvSpPr>
        <p:spPr/>
        <p:txBody>
          <a:bodyPr/>
          <a:lstStyle/>
          <a:p>
            <a:r>
              <a:rPr lang="en-US"/>
              <a:t>University of Nevada, Reno               May 5, 2017</a:t>
            </a:r>
            <a:endParaRPr lang="en-US" sz="2000" b="1"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04148774"/>
      </p:ext>
    </p:extLst>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lvl1pPr>
              <a:defRPr sz="4400" b="1">
                <a:solidFill>
                  <a:srgbClr val="004376"/>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800">
                <a:solidFill>
                  <a:schemeClr val="tx1"/>
                </a:solidFill>
              </a:defRPr>
            </a:lvl1pPr>
            <a:lvl2pPr marL="384048" indent="-182880">
              <a:buFont typeface="Arial" panose="020B0604020202020204" pitchFamily="34" charset="0"/>
              <a:buChar char="•"/>
              <a:defRPr sz="2400">
                <a:solidFill>
                  <a:schemeClr val="tx1"/>
                </a:solidFill>
              </a:defRPr>
            </a:lvl2pPr>
            <a:lvl3pPr>
              <a:defRPr sz="200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0BB376-B19C-488D-ABEB-03C7E6E9E3E0}" type="datetimeFigureOut">
              <a:rPr lang="en-US" dirty="0"/>
              <a:t>11/9/2017</a:t>
            </a:fld>
            <a:endParaRPr lang="en-US" dirty="0"/>
          </a:p>
        </p:txBody>
      </p:sp>
      <p:sp>
        <p:nvSpPr>
          <p:cNvPr id="5" name="Footer Placeholder 4"/>
          <p:cNvSpPr>
            <a:spLocks noGrp="1"/>
          </p:cNvSpPr>
          <p:nvPr>
            <p:ph type="ftr" sz="quarter" idx="11"/>
          </p:nvPr>
        </p:nvSpPr>
        <p:spPr/>
        <p:txBody>
          <a:bodyPr/>
          <a:lstStyle/>
          <a:p>
            <a:r>
              <a:rPr lang="en-US" dirty="0"/>
              <a:t>University of Nevada, </a:t>
            </a:r>
            <a:r>
              <a:rPr lang="en-US" dirty="0" smtClean="0"/>
              <a:t>Reno</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900341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11/9/2017</a:t>
            </a:fld>
            <a:endParaRPr lang="en-US" dirty="0"/>
          </a:p>
        </p:txBody>
      </p:sp>
      <p:sp>
        <p:nvSpPr>
          <p:cNvPr id="5" name="Footer Placeholder 4"/>
          <p:cNvSpPr>
            <a:spLocks noGrp="1"/>
          </p:cNvSpPr>
          <p:nvPr>
            <p:ph type="ftr" sz="quarter" idx="11"/>
          </p:nvPr>
        </p:nvSpPr>
        <p:spPr/>
        <p:txBody>
          <a:bodyPr/>
          <a:lstStyle/>
          <a:p>
            <a:r>
              <a:rPr lang="en-US" dirty="0"/>
              <a:t>University of Nevada, </a:t>
            </a:r>
            <a:r>
              <a:rPr lang="en-US" dirty="0" smtClean="0"/>
              <a:t>Reno</a:t>
            </a:r>
            <a:endParaRPr lang="en-US" sz="2000"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352750" y="6236195"/>
            <a:ext cx="495300" cy="495300"/>
          </a:xfrm>
          <a:prstGeom prst="rect">
            <a:avLst/>
          </a:prstGeom>
        </p:spPr>
      </p:pic>
    </p:spTree>
    <p:extLst>
      <p:ext uri="{BB962C8B-B14F-4D97-AF65-F5344CB8AC3E}">
        <p14:creationId xmlns:p14="http://schemas.microsoft.com/office/powerpoint/2010/main" val="22703137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May 5, 2017</a:t>
            </a:r>
            <a:endParaRPr lang="en-US" dirty="0"/>
          </a:p>
        </p:txBody>
      </p:sp>
      <p:sp>
        <p:nvSpPr>
          <p:cNvPr id="8" name="Footer Placeholder 7"/>
          <p:cNvSpPr>
            <a:spLocks noGrp="1"/>
          </p:cNvSpPr>
          <p:nvPr>
            <p:ph type="ftr" sz="quarter" idx="11"/>
          </p:nvPr>
        </p:nvSpPr>
        <p:spPr/>
        <p:txBody>
          <a:bodyPr/>
          <a:lstStyle/>
          <a:p>
            <a:r>
              <a:rPr lang="en-US" b="1"/>
              <a:t>University of Nevada, Reno               May 5, 2017</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90270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May 5, 2017</a:t>
            </a:r>
            <a:endParaRPr lang="en-US" dirty="0"/>
          </a:p>
        </p:txBody>
      </p:sp>
      <p:sp>
        <p:nvSpPr>
          <p:cNvPr id="6" name="Footer Placeholder 5"/>
          <p:cNvSpPr>
            <a:spLocks noGrp="1"/>
          </p:cNvSpPr>
          <p:nvPr>
            <p:ph type="ftr" sz="quarter" idx="11"/>
          </p:nvPr>
        </p:nvSpPr>
        <p:spPr/>
        <p:txBody>
          <a:bodyPr/>
          <a:lstStyle/>
          <a:p>
            <a:r>
              <a:rPr lang="en-US"/>
              <a:t>University of Nevada, Reno               May 5, 2017</a:t>
            </a:r>
            <a:endParaRPr lang="en-US" sz="1400"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0918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University of Nevada, </a:t>
            </a:r>
            <a:r>
              <a:rPr lang="en-US" dirty="0" smtClean="0"/>
              <a:t>Reno</a:t>
            </a:r>
            <a:endParaRPr lang="en-US" sz="1400" b="1"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0899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11/9/2017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University of Nevada, Reno               May 5, 2017</a:t>
            </a:r>
            <a:endParaRPr lang="en-US" sz="2000" b="1"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32520539"/>
      </p:ext>
    </p:extLst>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11/9/2017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University of Nevada, Reno               May 5, 2017</a:t>
            </a:r>
            <a:endParaRPr lang="en-US" sz="2000" b="1"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06088974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11/9/2017</a:t>
            </a:fld>
            <a:endParaRPr lang="en-US" dirty="0"/>
          </a:p>
        </p:txBody>
      </p:sp>
      <p:sp>
        <p:nvSpPr>
          <p:cNvPr id="6" name="Footer Placeholder 5"/>
          <p:cNvSpPr>
            <a:spLocks noGrp="1"/>
          </p:cNvSpPr>
          <p:nvPr>
            <p:ph type="ftr" sz="quarter" idx="11"/>
          </p:nvPr>
        </p:nvSpPr>
        <p:spPr/>
        <p:txBody>
          <a:bodyPr/>
          <a:lstStyle/>
          <a:p>
            <a:r>
              <a:rPr lang="en-US"/>
              <a:t>University of Nevada, Reno               May 5, 2017</a:t>
            </a:r>
            <a:endParaRPr lang="en-US" sz="2000" b="1"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68927032"/>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4959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11/9/2017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University of Nevada, Reno               May 5, 2017</a:t>
            </a:r>
            <a:endParaRPr lang="en-US" sz="2000" b="1"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88720" y="1353670"/>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a:stretch>
            <a:fillRect/>
          </a:stretch>
        </p:blipFill>
        <p:spPr>
          <a:xfrm>
            <a:off x="1123765" y="6212135"/>
            <a:ext cx="495300" cy="495300"/>
          </a:xfrm>
          <a:prstGeom prst="rect">
            <a:avLst/>
          </a:prstGeom>
        </p:spPr>
      </p:pic>
    </p:spTree>
    <p:extLst>
      <p:ext uri="{BB962C8B-B14F-4D97-AF65-F5344CB8AC3E}">
        <p14:creationId xmlns:p14="http://schemas.microsoft.com/office/powerpoint/2010/main" val="84147372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9" r:id="rId4"/>
    <p:sldLayoutId id="2147483798" r:id="rId5"/>
    <p:sldLayoutId id="2147483800" r:id="rId6"/>
    <p:sldLayoutId id="2147483801" r:id="rId7"/>
    <p:sldLayoutId id="2147483802" r:id="rId8"/>
    <p:sldLayoutId id="2147483803" r:id="rId9"/>
    <p:sldLayoutId id="2147483804" r:id="rId10"/>
    <p:sldLayoutId id="2147483805"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irs.gov/businesses/corporations/summary-of-key-fatca-provisio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891" y="510140"/>
            <a:ext cx="10023909" cy="1211389"/>
          </a:xfrm>
          <a:ln>
            <a:solidFill>
              <a:schemeClr val="tx1"/>
            </a:solidFill>
          </a:ln>
        </p:spPr>
        <p:txBody>
          <a:bodyPr>
            <a:normAutofit fontScale="90000"/>
          </a:bodyPr>
          <a:lstStyle/>
          <a:p>
            <a:r>
              <a:rPr lang="en-US" sz="3600" b="1" dirty="0" smtClean="0">
                <a:solidFill>
                  <a:srgbClr val="004376"/>
                </a:solidFill>
              </a:rPr>
              <a:t>Perceived </a:t>
            </a:r>
            <a:r>
              <a:rPr lang="en-US" sz="3600" b="1" dirty="0">
                <a:solidFill>
                  <a:srgbClr val="004376"/>
                </a:solidFill>
              </a:rPr>
              <a:t>and Actual Consequences of the Foreign Account Tax Compliance Act: A Survey of Americans Living Abroad</a:t>
            </a:r>
          </a:p>
        </p:txBody>
      </p:sp>
      <p:sp>
        <p:nvSpPr>
          <p:cNvPr id="3" name="Subtitle 2"/>
          <p:cNvSpPr>
            <a:spLocks noGrp="1"/>
          </p:cNvSpPr>
          <p:nvPr>
            <p:ph type="subTitle" idx="1"/>
          </p:nvPr>
        </p:nvSpPr>
        <p:spPr>
          <a:xfrm>
            <a:off x="567891" y="3734378"/>
            <a:ext cx="6227545" cy="2319690"/>
          </a:xfrm>
        </p:spPr>
        <p:txBody>
          <a:bodyPr>
            <a:normAutofit/>
          </a:bodyPr>
          <a:lstStyle/>
          <a:p>
            <a:pPr algn="l">
              <a:lnSpc>
                <a:spcPct val="100000"/>
              </a:lnSpc>
            </a:pPr>
            <a:r>
              <a:rPr lang="en-GB" sz="2000" dirty="0" smtClean="0">
                <a:solidFill>
                  <a:schemeClr val="tx1"/>
                </a:solidFill>
                <a:latin typeface="Arial" panose="020B0604020202020204" pitchFamily="34" charset="0"/>
                <a:cs typeface="Arial" panose="020B0604020202020204" pitchFamily="34" charset="0"/>
              </a:rPr>
              <a:t>Sonja Pippin</a:t>
            </a:r>
          </a:p>
          <a:p>
            <a:pPr algn="l">
              <a:lnSpc>
                <a:spcPct val="100000"/>
              </a:lnSpc>
            </a:pPr>
            <a:r>
              <a:rPr lang="en-GB" sz="2000" dirty="0" smtClean="0">
                <a:solidFill>
                  <a:schemeClr val="tx1"/>
                </a:solidFill>
                <a:latin typeface="Arial" panose="020B0604020202020204" pitchFamily="34" charset="0"/>
                <a:cs typeface="Arial" panose="020B0604020202020204" pitchFamily="34" charset="0"/>
              </a:rPr>
              <a:t>Jeff Wong</a:t>
            </a:r>
          </a:p>
          <a:p>
            <a:pPr algn="l">
              <a:lnSpc>
                <a:spcPct val="100000"/>
              </a:lnSpc>
            </a:pPr>
            <a:r>
              <a:rPr lang="en-GB" sz="2000" dirty="0" smtClean="0">
                <a:solidFill>
                  <a:schemeClr val="tx1"/>
                </a:solidFill>
                <a:latin typeface="Arial" panose="020B0604020202020204" pitchFamily="34" charset="0"/>
                <a:cs typeface="Arial" panose="020B0604020202020204" pitchFamily="34" charset="0"/>
              </a:rPr>
              <a:t>Richard Mason</a:t>
            </a:r>
          </a:p>
          <a:p>
            <a:pPr algn="l"/>
            <a:r>
              <a:rPr lang="en-GB" sz="1700" dirty="0" smtClean="0">
                <a:solidFill>
                  <a:schemeClr val="tx1"/>
                </a:solidFill>
                <a:latin typeface="Arial" panose="020B0604020202020204" pitchFamily="34" charset="0"/>
                <a:cs typeface="Arial" panose="020B0604020202020204" pitchFamily="34" charset="0"/>
              </a:rPr>
              <a:t>University </a:t>
            </a:r>
            <a:r>
              <a:rPr lang="en-GB" sz="1700" dirty="0">
                <a:solidFill>
                  <a:schemeClr val="tx1"/>
                </a:solidFill>
                <a:latin typeface="Arial" panose="020B0604020202020204" pitchFamily="34" charset="0"/>
                <a:cs typeface="Arial" panose="020B0604020202020204" pitchFamily="34" charset="0"/>
              </a:rPr>
              <a:t>of Nevada, </a:t>
            </a:r>
            <a:r>
              <a:rPr lang="en-GB" sz="1700" dirty="0" smtClean="0">
                <a:solidFill>
                  <a:schemeClr val="tx1"/>
                </a:solidFill>
                <a:latin typeface="Arial" panose="020B0604020202020204" pitchFamily="34" charset="0"/>
                <a:cs typeface="Arial" panose="020B0604020202020204" pitchFamily="34" charset="0"/>
              </a:rPr>
              <a:t>Reno</a:t>
            </a:r>
            <a:endParaRPr lang="en-GB" sz="1700"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1109312" y="6390211"/>
            <a:ext cx="5901189" cy="320040"/>
          </a:xfrm>
        </p:spPr>
        <p:txBody>
          <a:bodyPr/>
          <a:lstStyle/>
          <a:p>
            <a:r>
              <a:rPr lang="en-US" dirty="0">
                <a:solidFill>
                  <a:schemeClr val="bg1">
                    <a:alpha val="70000"/>
                  </a:schemeClr>
                </a:solidFill>
              </a:rPr>
              <a:t>University of Nevada, </a:t>
            </a:r>
            <a:r>
              <a:rPr lang="en-US" dirty="0" smtClean="0">
                <a:solidFill>
                  <a:schemeClr val="bg1">
                    <a:alpha val="70000"/>
                  </a:schemeClr>
                </a:solidFill>
              </a:rPr>
              <a:t>Reno</a:t>
            </a:r>
            <a:endParaRPr lang="en-US" sz="1400" b="1" dirty="0">
              <a:solidFill>
                <a:schemeClr val="bg1">
                  <a:alpha val="70000"/>
                </a:schemeClr>
              </a:solidFill>
            </a:endParaRPr>
          </a:p>
        </p:txBody>
      </p:sp>
      <p:pic>
        <p:nvPicPr>
          <p:cNvPr id="6" name="Picture 5"/>
          <p:cNvPicPr>
            <a:picLocks noChangeAspect="1"/>
          </p:cNvPicPr>
          <p:nvPr/>
        </p:nvPicPr>
        <p:blipFill>
          <a:blip r:embed="rId2"/>
          <a:stretch>
            <a:fillRect/>
          </a:stretch>
        </p:blipFill>
        <p:spPr>
          <a:xfrm>
            <a:off x="4552119" y="1990371"/>
            <a:ext cx="7021033" cy="2815727"/>
          </a:xfrm>
          <a:prstGeom prst="rect">
            <a:avLst/>
          </a:prstGeom>
        </p:spPr>
      </p:pic>
    </p:spTree>
    <p:extLst>
      <p:ext uri="{BB962C8B-B14F-4D97-AF65-F5344CB8AC3E}">
        <p14:creationId xmlns:p14="http://schemas.microsoft.com/office/powerpoint/2010/main" val="2902571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University of Nevada, Reno</a:t>
            </a:r>
            <a:endParaRPr lang="en-US" dirty="0"/>
          </a:p>
        </p:txBody>
      </p:sp>
      <p:graphicFrame>
        <p:nvGraphicFramePr>
          <p:cNvPr id="17" name="Content Placeholder 16"/>
          <p:cNvGraphicFramePr>
            <a:graphicFrameLocks noGrp="1" noChangeAspect="1"/>
          </p:cNvGraphicFramePr>
          <p:nvPr>
            <p:ph idx="4294967295"/>
            <p:extLst>
              <p:ext uri="{D42A27DB-BD31-4B8C-83A1-F6EECF244321}">
                <p14:modId xmlns:p14="http://schemas.microsoft.com/office/powerpoint/2010/main" val="2699263922"/>
              </p:ext>
            </p:extLst>
          </p:nvPr>
        </p:nvGraphicFramePr>
        <p:xfrm>
          <a:off x="699247" y="953659"/>
          <a:ext cx="8383588" cy="5254625"/>
        </p:xfrm>
        <a:graphic>
          <a:graphicData uri="http://schemas.openxmlformats.org/presentationml/2006/ole">
            <mc:AlternateContent xmlns:mc="http://schemas.openxmlformats.org/markup-compatibility/2006">
              <mc:Choice xmlns:v="urn:schemas-microsoft-com:vml" Requires="v">
                <p:oleObj spid="_x0000_s3171" name="Document" r:id="rId3" imgW="9137167" imgH="5727781" progId="Word.Document.12">
                  <p:embed/>
                </p:oleObj>
              </mc:Choice>
              <mc:Fallback>
                <p:oleObj name="Document" r:id="rId3" imgW="9137167" imgH="5727781" progId="Word.Document.12">
                  <p:embed/>
                  <p:pic>
                    <p:nvPicPr>
                      <p:cNvPr id="0" name=""/>
                      <p:cNvPicPr/>
                      <p:nvPr/>
                    </p:nvPicPr>
                    <p:blipFill>
                      <a:blip r:embed="rId4"/>
                      <a:stretch>
                        <a:fillRect/>
                      </a:stretch>
                    </p:blipFill>
                    <p:spPr>
                      <a:xfrm>
                        <a:off x="699247" y="953659"/>
                        <a:ext cx="8383588" cy="5254625"/>
                      </a:xfrm>
                      <a:prstGeom prst="rect">
                        <a:avLst/>
                      </a:prstGeom>
                    </p:spPr>
                  </p:pic>
                </p:oleObj>
              </mc:Fallback>
            </mc:AlternateContent>
          </a:graphicData>
        </a:graphic>
      </p:graphicFrame>
      <p:sp>
        <p:nvSpPr>
          <p:cNvPr id="14" name="TextBox 13"/>
          <p:cNvSpPr txBox="1"/>
          <p:nvPr/>
        </p:nvSpPr>
        <p:spPr>
          <a:xfrm>
            <a:off x="602016" y="122662"/>
            <a:ext cx="11119556" cy="830997"/>
          </a:xfrm>
          <a:prstGeom prst="rect">
            <a:avLst/>
          </a:prstGeom>
          <a:noFill/>
        </p:spPr>
        <p:txBody>
          <a:bodyPr wrap="square" rtlCol="0">
            <a:spAutoFit/>
          </a:bodyPr>
          <a:lstStyle/>
          <a:p>
            <a:pPr lvl="0"/>
            <a:r>
              <a:rPr lang="en-US" sz="2400" b="1" dirty="0" smtClean="0"/>
              <a:t>RQ1: Do </a:t>
            </a:r>
            <a:r>
              <a:rPr lang="en-US" sz="2400" b="1" dirty="0"/>
              <a:t>Americans living abroad have a generally favorable or unfavorable view of U.S tax law as it relates to their living overseas</a:t>
            </a:r>
            <a:r>
              <a:rPr lang="en-US" sz="2400" b="1" dirty="0" smtClean="0"/>
              <a:t>?</a:t>
            </a:r>
            <a:endParaRPr lang="en-US" b="1" dirty="0"/>
          </a:p>
        </p:txBody>
      </p:sp>
      <p:sp>
        <p:nvSpPr>
          <p:cNvPr id="15" name="TextBox 14"/>
          <p:cNvSpPr txBox="1"/>
          <p:nvPr/>
        </p:nvSpPr>
        <p:spPr>
          <a:xfrm>
            <a:off x="9437510" y="2833512"/>
            <a:ext cx="2528712" cy="1200329"/>
          </a:xfrm>
          <a:prstGeom prst="rect">
            <a:avLst/>
          </a:prstGeom>
          <a:noFill/>
          <a:ln>
            <a:solidFill>
              <a:srgbClr val="0033CC"/>
            </a:solidFill>
          </a:ln>
        </p:spPr>
        <p:txBody>
          <a:bodyPr wrap="square" rtlCol="0">
            <a:spAutoFit/>
          </a:bodyPr>
          <a:lstStyle/>
          <a:p>
            <a:r>
              <a:rPr lang="en-US" sz="2400" b="1" dirty="0" smtClean="0"/>
              <a:t>Responses indicate an unfavorable view.</a:t>
            </a:r>
            <a:endParaRPr lang="en-US" sz="2400" b="1" dirty="0"/>
          </a:p>
        </p:txBody>
      </p:sp>
    </p:spTree>
    <p:extLst>
      <p:ext uri="{BB962C8B-B14F-4D97-AF65-F5344CB8AC3E}">
        <p14:creationId xmlns:p14="http://schemas.microsoft.com/office/powerpoint/2010/main" val="390655988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16" y="0"/>
            <a:ext cx="10058400" cy="756356"/>
          </a:xfrm>
        </p:spPr>
        <p:txBody>
          <a:bodyPr>
            <a:normAutofit/>
          </a:bodyPr>
          <a:lstStyle/>
          <a:p>
            <a:pPr lvl="0"/>
            <a:r>
              <a:rPr lang="en-US" sz="2400" dirty="0" smtClean="0">
                <a:solidFill>
                  <a:schemeClr val="tx1"/>
                </a:solidFill>
                <a:latin typeface="+mn-lt"/>
                <a:ea typeface="+mn-ea"/>
                <a:cs typeface="+mn-cs"/>
              </a:rPr>
              <a:t>RQ2: </a:t>
            </a:r>
            <a:r>
              <a:rPr lang="en-US" sz="2400" dirty="0">
                <a:solidFill>
                  <a:schemeClr val="tx1"/>
                </a:solidFill>
                <a:latin typeface="+mn-lt"/>
                <a:ea typeface="+mn-ea"/>
                <a:cs typeface="+mn-cs"/>
              </a:rPr>
              <a:t>How do Americans living abroad perceive the problem of tax evasion in the United States and in the country of residence?</a:t>
            </a:r>
          </a:p>
        </p:txBody>
      </p:sp>
      <p:sp>
        <p:nvSpPr>
          <p:cNvPr id="4" name="Footer Placeholder 3"/>
          <p:cNvSpPr>
            <a:spLocks noGrp="1"/>
          </p:cNvSpPr>
          <p:nvPr>
            <p:ph type="ftr" sz="quarter" idx="11"/>
          </p:nvPr>
        </p:nvSpPr>
        <p:spPr/>
        <p:txBody>
          <a:bodyPr/>
          <a:lstStyle/>
          <a:p>
            <a:r>
              <a:rPr lang="en-US" smtClean="0"/>
              <a:t>University of Nevada, Reno</a:t>
            </a:r>
            <a:endParaRPr lang="en-US" dirty="0"/>
          </a:p>
        </p:txBody>
      </p:sp>
      <p:graphicFrame>
        <p:nvGraphicFramePr>
          <p:cNvPr id="9" name="Content Placeholder 8"/>
          <p:cNvGraphicFramePr>
            <a:graphicFrameLocks noGrp="1" noChangeAspect="1"/>
          </p:cNvGraphicFramePr>
          <p:nvPr>
            <p:ph idx="1"/>
            <p:extLst>
              <p:ext uri="{D42A27DB-BD31-4B8C-83A1-F6EECF244321}">
                <p14:modId xmlns:p14="http://schemas.microsoft.com/office/powerpoint/2010/main" val="2130397819"/>
              </p:ext>
            </p:extLst>
          </p:nvPr>
        </p:nvGraphicFramePr>
        <p:xfrm>
          <a:off x="508177" y="864130"/>
          <a:ext cx="8331023" cy="5608611"/>
        </p:xfrm>
        <a:graphic>
          <a:graphicData uri="http://schemas.openxmlformats.org/presentationml/2006/ole">
            <mc:AlternateContent xmlns:mc="http://schemas.openxmlformats.org/markup-compatibility/2006">
              <mc:Choice xmlns:v="urn:schemas-microsoft-com:vml" Requires="v">
                <p:oleObj spid="_x0000_s4184" name="Document" r:id="rId3" imgW="6867713" imgH="4622183" progId="Word.Document.12">
                  <p:embed/>
                </p:oleObj>
              </mc:Choice>
              <mc:Fallback>
                <p:oleObj name="Document" r:id="rId3" imgW="6867713" imgH="4622183" progId="Word.Document.12">
                  <p:embed/>
                  <p:pic>
                    <p:nvPicPr>
                      <p:cNvPr id="0" name=""/>
                      <p:cNvPicPr/>
                      <p:nvPr/>
                    </p:nvPicPr>
                    <p:blipFill>
                      <a:blip r:embed="rId4"/>
                      <a:stretch>
                        <a:fillRect/>
                      </a:stretch>
                    </p:blipFill>
                    <p:spPr>
                      <a:xfrm>
                        <a:off x="508177" y="864130"/>
                        <a:ext cx="8331023" cy="5608611"/>
                      </a:xfrm>
                      <a:prstGeom prst="rect">
                        <a:avLst/>
                      </a:prstGeom>
                    </p:spPr>
                  </p:pic>
                </p:oleObj>
              </mc:Fallback>
            </mc:AlternateContent>
          </a:graphicData>
        </a:graphic>
      </p:graphicFrame>
      <p:sp>
        <p:nvSpPr>
          <p:cNvPr id="11" name="TextBox 10"/>
          <p:cNvSpPr txBox="1"/>
          <p:nvPr/>
        </p:nvSpPr>
        <p:spPr>
          <a:xfrm>
            <a:off x="9324621" y="1775609"/>
            <a:ext cx="2528712" cy="3785652"/>
          </a:xfrm>
          <a:prstGeom prst="rect">
            <a:avLst/>
          </a:prstGeom>
          <a:noFill/>
          <a:ln>
            <a:solidFill>
              <a:srgbClr val="0033CC"/>
            </a:solidFill>
          </a:ln>
        </p:spPr>
        <p:txBody>
          <a:bodyPr wrap="square" rtlCol="0">
            <a:spAutoFit/>
          </a:bodyPr>
          <a:lstStyle/>
          <a:p>
            <a:r>
              <a:rPr lang="en-US" sz="2400" b="1" dirty="0" smtClean="0"/>
              <a:t>Responses indicate that participants do not see tax evasion as a major problem, but do think some effort is needed to combat this crime.</a:t>
            </a:r>
            <a:endParaRPr lang="en-US" sz="2400" b="1" dirty="0"/>
          </a:p>
        </p:txBody>
      </p:sp>
    </p:spTree>
    <p:extLst>
      <p:ext uri="{BB962C8B-B14F-4D97-AF65-F5344CB8AC3E}">
        <p14:creationId xmlns:p14="http://schemas.microsoft.com/office/powerpoint/2010/main" val="15989384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University of Nevada, Reno</a:t>
            </a:r>
            <a:endParaRPr lang="en-US" dirty="0"/>
          </a:p>
        </p:txBody>
      </p:sp>
      <p:graphicFrame>
        <p:nvGraphicFramePr>
          <p:cNvPr id="5" name="Content Placeholder 4"/>
          <p:cNvGraphicFramePr>
            <a:graphicFrameLocks noGrp="1" noChangeAspect="1"/>
          </p:cNvGraphicFramePr>
          <p:nvPr>
            <p:ph idx="4294967295"/>
            <p:extLst>
              <p:ext uri="{D42A27DB-BD31-4B8C-83A1-F6EECF244321}">
                <p14:modId xmlns:p14="http://schemas.microsoft.com/office/powerpoint/2010/main" val="3169522367"/>
              </p:ext>
            </p:extLst>
          </p:nvPr>
        </p:nvGraphicFramePr>
        <p:xfrm>
          <a:off x="502285" y="252059"/>
          <a:ext cx="7572375" cy="5953125"/>
        </p:xfrm>
        <a:graphic>
          <a:graphicData uri="http://schemas.openxmlformats.org/presentationml/2006/ole">
            <mc:AlternateContent xmlns:mc="http://schemas.openxmlformats.org/markup-compatibility/2006">
              <mc:Choice xmlns:v="urn:schemas-microsoft-com:vml" Requires="v">
                <p:oleObj spid="_x0000_s5187" name="Document" r:id="rId3" imgW="6867713" imgH="5388770" progId="Word.Document.12">
                  <p:embed/>
                </p:oleObj>
              </mc:Choice>
              <mc:Fallback>
                <p:oleObj name="Document" r:id="rId3" imgW="6867713" imgH="5388770" progId="Word.Document.12">
                  <p:embed/>
                  <p:pic>
                    <p:nvPicPr>
                      <p:cNvPr id="0" name=""/>
                      <p:cNvPicPr/>
                      <p:nvPr/>
                    </p:nvPicPr>
                    <p:blipFill>
                      <a:blip r:embed="rId4"/>
                      <a:stretch>
                        <a:fillRect/>
                      </a:stretch>
                    </p:blipFill>
                    <p:spPr>
                      <a:xfrm>
                        <a:off x="502285" y="252059"/>
                        <a:ext cx="7572375" cy="5953125"/>
                      </a:xfrm>
                      <a:prstGeom prst="rect">
                        <a:avLst/>
                      </a:prstGeom>
                    </p:spPr>
                  </p:pic>
                </p:oleObj>
              </mc:Fallback>
            </mc:AlternateContent>
          </a:graphicData>
        </a:graphic>
      </p:graphicFrame>
      <p:sp>
        <p:nvSpPr>
          <p:cNvPr id="6" name="Title 1"/>
          <p:cNvSpPr txBox="1">
            <a:spLocks/>
          </p:cNvSpPr>
          <p:nvPr/>
        </p:nvSpPr>
        <p:spPr>
          <a:xfrm>
            <a:off x="8918222" y="1433689"/>
            <a:ext cx="2901246" cy="1794933"/>
          </a:xfrm>
          <a:prstGeom prst="rect">
            <a:avLst/>
          </a:prstGeom>
          <a:ln>
            <a:solidFill>
              <a:srgbClr val="0033CC"/>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400" b="1" kern="1200" spc="-50" baseline="0">
                <a:solidFill>
                  <a:srgbClr val="004376"/>
                </a:solidFill>
                <a:latin typeface="+mj-lt"/>
                <a:ea typeface="+mj-ea"/>
                <a:cs typeface="+mj-cs"/>
              </a:defRPr>
            </a:lvl1pPr>
          </a:lstStyle>
          <a:p>
            <a:r>
              <a:rPr lang="en-US" sz="2800" dirty="0" smtClean="0">
                <a:solidFill>
                  <a:schemeClr val="tx1"/>
                </a:solidFill>
                <a:latin typeface="+mn-lt"/>
              </a:rPr>
              <a:t>RQ3: What is the impact of FATCA on American citizens abroad?</a:t>
            </a:r>
            <a:endParaRPr lang="en-US" dirty="0"/>
          </a:p>
        </p:txBody>
      </p:sp>
      <p:sp>
        <p:nvSpPr>
          <p:cNvPr id="7" name="TextBox 6"/>
          <p:cNvSpPr txBox="1"/>
          <p:nvPr/>
        </p:nvSpPr>
        <p:spPr>
          <a:xfrm>
            <a:off x="8918222" y="3409245"/>
            <a:ext cx="896399" cy="461665"/>
          </a:xfrm>
          <a:prstGeom prst="rect">
            <a:avLst/>
          </a:prstGeom>
          <a:noFill/>
        </p:spPr>
        <p:txBody>
          <a:bodyPr wrap="none" rtlCol="0">
            <a:spAutoFit/>
          </a:bodyPr>
          <a:lstStyle/>
          <a:p>
            <a:r>
              <a:rPr lang="en-US" sz="2400" b="1" dirty="0" smtClean="0"/>
              <a:t>1 of 3</a:t>
            </a:r>
            <a:endParaRPr lang="en-US" sz="2400" b="1" dirty="0"/>
          </a:p>
        </p:txBody>
      </p:sp>
    </p:spTree>
    <p:extLst>
      <p:ext uri="{BB962C8B-B14F-4D97-AF65-F5344CB8AC3E}">
        <p14:creationId xmlns:p14="http://schemas.microsoft.com/office/powerpoint/2010/main" val="98132836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University of Nevada, Reno</a:t>
            </a:r>
            <a:endParaRPr lang="en-US" dirty="0"/>
          </a:p>
        </p:txBody>
      </p:sp>
      <p:graphicFrame>
        <p:nvGraphicFramePr>
          <p:cNvPr id="9" name="Content Placeholder 8"/>
          <p:cNvGraphicFramePr>
            <a:graphicFrameLocks noGrp="1" noChangeAspect="1"/>
          </p:cNvGraphicFramePr>
          <p:nvPr>
            <p:ph idx="4294967295"/>
            <p:extLst>
              <p:ext uri="{D42A27DB-BD31-4B8C-83A1-F6EECF244321}">
                <p14:modId xmlns:p14="http://schemas.microsoft.com/office/powerpoint/2010/main" val="2761973024"/>
              </p:ext>
            </p:extLst>
          </p:nvPr>
        </p:nvGraphicFramePr>
        <p:xfrm>
          <a:off x="387275" y="161738"/>
          <a:ext cx="7250113" cy="6032500"/>
        </p:xfrm>
        <a:graphic>
          <a:graphicData uri="http://schemas.openxmlformats.org/presentationml/2006/ole">
            <mc:AlternateContent xmlns:mc="http://schemas.openxmlformats.org/markup-compatibility/2006">
              <mc:Choice xmlns:v="urn:schemas-microsoft-com:vml" Requires="v">
                <p:oleObj spid="_x0000_s6208" name="Document" r:id="rId3" imgW="6867713" imgH="6448538" progId="Word.Document.12">
                  <p:embed/>
                </p:oleObj>
              </mc:Choice>
              <mc:Fallback>
                <p:oleObj name="Document" r:id="rId3" imgW="6867713" imgH="6448538" progId="Word.Document.12">
                  <p:embed/>
                  <p:pic>
                    <p:nvPicPr>
                      <p:cNvPr id="0" name=""/>
                      <p:cNvPicPr/>
                      <p:nvPr/>
                    </p:nvPicPr>
                    <p:blipFill>
                      <a:blip r:embed="rId4"/>
                      <a:stretch>
                        <a:fillRect/>
                      </a:stretch>
                    </p:blipFill>
                    <p:spPr>
                      <a:xfrm>
                        <a:off x="387275" y="161738"/>
                        <a:ext cx="7250113" cy="6032500"/>
                      </a:xfrm>
                      <a:prstGeom prst="rect">
                        <a:avLst/>
                      </a:prstGeom>
                    </p:spPr>
                  </p:pic>
                </p:oleObj>
              </mc:Fallback>
            </mc:AlternateContent>
          </a:graphicData>
        </a:graphic>
      </p:graphicFrame>
      <p:sp>
        <p:nvSpPr>
          <p:cNvPr id="6" name="Title 1"/>
          <p:cNvSpPr txBox="1">
            <a:spLocks/>
          </p:cNvSpPr>
          <p:nvPr/>
        </p:nvSpPr>
        <p:spPr>
          <a:xfrm>
            <a:off x="8827910" y="1512711"/>
            <a:ext cx="2901246" cy="1794933"/>
          </a:xfrm>
          <a:prstGeom prst="rect">
            <a:avLst/>
          </a:prstGeom>
          <a:ln>
            <a:solidFill>
              <a:srgbClr val="0033CC"/>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400" b="1" kern="1200" spc="-50" baseline="0">
                <a:solidFill>
                  <a:srgbClr val="004376"/>
                </a:solidFill>
                <a:latin typeface="+mj-lt"/>
                <a:ea typeface="+mj-ea"/>
                <a:cs typeface="+mj-cs"/>
              </a:defRPr>
            </a:lvl1pPr>
          </a:lstStyle>
          <a:p>
            <a:r>
              <a:rPr lang="en-US" sz="2800" dirty="0" smtClean="0">
                <a:solidFill>
                  <a:schemeClr val="tx1"/>
                </a:solidFill>
                <a:latin typeface="+mn-lt"/>
              </a:rPr>
              <a:t>RQ3: What is the impact of FATCA on American citizens abroad?</a:t>
            </a:r>
            <a:endParaRPr lang="en-US" dirty="0"/>
          </a:p>
        </p:txBody>
      </p:sp>
      <p:sp>
        <p:nvSpPr>
          <p:cNvPr id="7" name="TextBox 6"/>
          <p:cNvSpPr txBox="1"/>
          <p:nvPr/>
        </p:nvSpPr>
        <p:spPr>
          <a:xfrm>
            <a:off x="8918222" y="3409245"/>
            <a:ext cx="896399" cy="461665"/>
          </a:xfrm>
          <a:prstGeom prst="rect">
            <a:avLst/>
          </a:prstGeom>
          <a:noFill/>
        </p:spPr>
        <p:txBody>
          <a:bodyPr wrap="none" rtlCol="0">
            <a:spAutoFit/>
          </a:bodyPr>
          <a:lstStyle/>
          <a:p>
            <a:r>
              <a:rPr lang="en-US" sz="2400" b="1" dirty="0"/>
              <a:t>2</a:t>
            </a:r>
            <a:r>
              <a:rPr lang="en-US" sz="2400" b="1" dirty="0" smtClean="0"/>
              <a:t> of 3</a:t>
            </a:r>
            <a:endParaRPr lang="en-US" sz="2400" b="1" dirty="0"/>
          </a:p>
        </p:txBody>
      </p:sp>
    </p:spTree>
    <p:extLst>
      <p:ext uri="{BB962C8B-B14F-4D97-AF65-F5344CB8AC3E}">
        <p14:creationId xmlns:p14="http://schemas.microsoft.com/office/powerpoint/2010/main" val="370227552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University of Nevada, Reno</a:t>
            </a:r>
            <a:endParaRPr lang="en-US" dirty="0"/>
          </a:p>
        </p:txBody>
      </p:sp>
      <p:graphicFrame>
        <p:nvGraphicFramePr>
          <p:cNvPr id="8" name="Content Placeholder 7"/>
          <p:cNvGraphicFramePr>
            <a:graphicFrameLocks noGrp="1" noChangeAspect="1"/>
          </p:cNvGraphicFramePr>
          <p:nvPr>
            <p:ph idx="4294967295"/>
            <p:extLst>
              <p:ext uri="{D42A27DB-BD31-4B8C-83A1-F6EECF244321}">
                <p14:modId xmlns:p14="http://schemas.microsoft.com/office/powerpoint/2010/main" val="281079078"/>
              </p:ext>
            </p:extLst>
          </p:nvPr>
        </p:nvGraphicFramePr>
        <p:xfrm>
          <a:off x="355002" y="533400"/>
          <a:ext cx="6899275" cy="5751513"/>
        </p:xfrm>
        <a:graphic>
          <a:graphicData uri="http://schemas.openxmlformats.org/presentationml/2006/ole">
            <mc:AlternateContent xmlns:mc="http://schemas.openxmlformats.org/markup-compatibility/2006">
              <mc:Choice xmlns:v="urn:schemas-microsoft-com:vml" Requires="v">
                <p:oleObj spid="_x0000_s7232" name="Document" r:id="rId3" imgW="6867713" imgH="6247088" progId="Word.Document.12">
                  <p:embed/>
                </p:oleObj>
              </mc:Choice>
              <mc:Fallback>
                <p:oleObj name="Document" r:id="rId3" imgW="6867713" imgH="6247088" progId="Word.Document.12">
                  <p:embed/>
                  <p:pic>
                    <p:nvPicPr>
                      <p:cNvPr id="0" name=""/>
                      <p:cNvPicPr/>
                      <p:nvPr/>
                    </p:nvPicPr>
                    <p:blipFill>
                      <a:blip r:embed="rId4"/>
                      <a:stretch>
                        <a:fillRect/>
                      </a:stretch>
                    </p:blipFill>
                    <p:spPr>
                      <a:xfrm>
                        <a:off x="355002" y="533400"/>
                        <a:ext cx="6899275" cy="5751513"/>
                      </a:xfrm>
                      <a:prstGeom prst="rect">
                        <a:avLst/>
                      </a:prstGeom>
                    </p:spPr>
                  </p:pic>
                </p:oleObj>
              </mc:Fallback>
            </mc:AlternateContent>
          </a:graphicData>
        </a:graphic>
      </p:graphicFrame>
      <p:sp>
        <p:nvSpPr>
          <p:cNvPr id="6" name="Title 1"/>
          <p:cNvSpPr txBox="1">
            <a:spLocks/>
          </p:cNvSpPr>
          <p:nvPr/>
        </p:nvSpPr>
        <p:spPr>
          <a:xfrm>
            <a:off x="8804271" y="1479509"/>
            <a:ext cx="2901246" cy="1794933"/>
          </a:xfrm>
          <a:prstGeom prst="rect">
            <a:avLst/>
          </a:prstGeom>
          <a:ln>
            <a:solidFill>
              <a:srgbClr val="0033CC"/>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400" b="1" kern="1200" spc="-50" baseline="0">
                <a:solidFill>
                  <a:srgbClr val="004376"/>
                </a:solidFill>
                <a:latin typeface="+mj-lt"/>
                <a:ea typeface="+mj-ea"/>
                <a:cs typeface="+mj-cs"/>
              </a:defRPr>
            </a:lvl1pPr>
          </a:lstStyle>
          <a:p>
            <a:r>
              <a:rPr lang="en-US" sz="2800" dirty="0" smtClean="0">
                <a:solidFill>
                  <a:schemeClr val="tx1"/>
                </a:solidFill>
                <a:latin typeface="+mn-lt"/>
              </a:rPr>
              <a:t>RQ3: What is the impact of FATCA on American citizens abroad?</a:t>
            </a:r>
            <a:endParaRPr lang="en-US" dirty="0"/>
          </a:p>
        </p:txBody>
      </p:sp>
      <p:sp>
        <p:nvSpPr>
          <p:cNvPr id="7" name="TextBox 6"/>
          <p:cNvSpPr txBox="1"/>
          <p:nvPr/>
        </p:nvSpPr>
        <p:spPr>
          <a:xfrm>
            <a:off x="8769740" y="3493846"/>
            <a:ext cx="896399" cy="461665"/>
          </a:xfrm>
          <a:prstGeom prst="rect">
            <a:avLst/>
          </a:prstGeom>
          <a:noFill/>
        </p:spPr>
        <p:txBody>
          <a:bodyPr wrap="none" rtlCol="0">
            <a:spAutoFit/>
          </a:bodyPr>
          <a:lstStyle/>
          <a:p>
            <a:r>
              <a:rPr lang="en-US" sz="2400" b="1" dirty="0" smtClean="0"/>
              <a:t>3 of 3</a:t>
            </a:r>
            <a:endParaRPr lang="en-US" sz="2400" b="1" dirty="0"/>
          </a:p>
        </p:txBody>
      </p:sp>
    </p:spTree>
    <p:extLst>
      <p:ext uri="{BB962C8B-B14F-4D97-AF65-F5344CB8AC3E}">
        <p14:creationId xmlns:p14="http://schemas.microsoft.com/office/powerpoint/2010/main" val="407767923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854" y="268357"/>
            <a:ext cx="10058400" cy="1061499"/>
          </a:xfrm>
        </p:spPr>
        <p:txBody>
          <a:bodyPr>
            <a:normAutofit/>
          </a:bodyPr>
          <a:lstStyle/>
          <a:p>
            <a:r>
              <a:rPr lang="en-US" dirty="0" smtClean="0"/>
              <a:t>FATCA in the </a:t>
            </a:r>
            <a:r>
              <a:rPr lang="en-US" dirty="0"/>
              <a:t>News</a:t>
            </a:r>
          </a:p>
        </p:txBody>
      </p:sp>
      <p:sp>
        <p:nvSpPr>
          <p:cNvPr id="3" name="Content Placeholder 2"/>
          <p:cNvSpPr>
            <a:spLocks noGrp="1"/>
          </p:cNvSpPr>
          <p:nvPr>
            <p:ph sz="half" idx="1"/>
          </p:nvPr>
        </p:nvSpPr>
        <p:spPr>
          <a:xfrm>
            <a:off x="1097277" y="1845734"/>
            <a:ext cx="6913662" cy="4028292"/>
          </a:xfrm>
        </p:spPr>
        <p:txBody>
          <a:bodyPr>
            <a:normAutofit/>
          </a:bodyPr>
          <a:lstStyle/>
          <a:p>
            <a:pPr marL="346075" indent="-346075">
              <a:buFont typeface="Arial" panose="020B0604020202020204" pitchFamily="34" charset="0"/>
              <a:buChar char="•"/>
            </a:pPr>
            <a:r>
              <a:rPr lang="en-US" dirty="0" smtClean="0"/>
              <a:t>“400,000 </a:t>
            </a:r>
            <a:r>
              <a:rPr lang="en-US" dirty="0"/>
              <a:t>US Expats Ready To Renounce Citizenship Over </a:t>
            </a:r>
            <a:r>
              <a:rPr lang="en-US" dirty="0" smtClean="0"/>
              <a:t>FATCA.” According to a poll </a:t>
            </a:r>
            <a:r>
              <a:rPr lang="en-US" dirty="0"/>
              <a:t>by international tax service </a:t>
            </a:r>
            <a:r>
              <a:rPr lang="en-US" i="1" dirty="0"/>
              <a:t>Greenbacks</a:t>
            </a:r>
            <a:r>
              <a:rPr lang="en-US" dirty="0"/>
              <a:t> </a:t>
            </a:r>
            <a:r>
              <a:rPr lang="en-US" dirty="0" smtClean="0"/>
              <a:t>which asked </a:t>
            </a:r>
            <a:r>
              <a:rPr lang="en-US" dirty="0"/>
              <a:t>Americans living overseas if they plan to give up their citizenship because of the Foreign Account Tax Compliance Act (FATCA</a:t>
            </a:r>
            <a:r>
              <a:rPr lang="en-US" dirty="0" smtClean="0"/>
              <a:t>) (</a:t>
            </a:r>
            <a:r>
              <a:rPr lang="en-US" i="1" dirty="0" smtClean="0"/>
              <a:t>iExpats.com, June 2, 2017)</a:t>
            </a:r>
          </a:p>
          <a:p>
            <a:pPr marL="346075" indent="-346075">
              <a:buFont typeface="Arial" panose="020B0604020202020204" pitchFamily="34" charset="0"/>
              <a:buChar char="•"/>
            </a:pPr>
            <a:r>
              <a:rPr lang="en-US" dirty="0" smtClean="0"/>
              <a:t>“Americans Renouncing Citizenship Hits New Record; Tax Bill Won’t Change That” (</a:t>
            </a:r>
            <a:r>
              <a:rPr lang="en-US" i="1" dirty="0" smtClean="0"/>
              <a:t>Forbes.com, Nov 3, 2017</a:t>
            </a:r>
            <a:r>
              <a:rPr lang="en-US" dirty="0" smtClean="0"/>
              <a:t>)</a:t>
            </a:r>
          </a:p>
          <a:p>
            <a:pPr marL="346075" indent="-346075">
              <a:buFont typeface="Arial" panose="020B0604020202020204" pitchFamily="34" charset="0"/>
              <a:buChar char="•"/>
            </a:pPr>
            <a:r>
              <a:rPr lang="en-US" dirty="0" smtClean="0"/>
              <a:t>“By the end of the year and estimated 6,813 Americans living overseas will renounce their citizenship, according to new numbers from the Treasury Department and projections by Bloomberg News.” (</a:t>
            </a:r>
            <a:r>
              <a:rPr lang="en-US" i="1" dirty="0" smtClean="0"/>
              <a:t>Newsweek.com, Nov 2, 2017</a:t>
            </a:r>
            <a:r>
              <a:rPr lang="en-US" dirty="0" smtClean="0"/>
              <a:t>)</a:t>
            </a:r>
            <a:endParaRPr lang="en-US" dirty="0"/>
          </a:p>
          <a:p>
            <a:pPr marL="346075" indent="-346075">
              <a:buFont typeface="Arial" panose="020B0604020202020204" pitchFamily="34" charset="0"/>
              <a:buChar char="•"/>
            </a:pPr>
            <a:endParaRPr lang="en-US" sz="2400" dirty="0">
              <a:solidFill>
                <a:srgbClr val="FF0000"/>
              </a:solidFill>
            </a:endParaRPr>
          </a:p>
          <a:p>
            <a:endParaRPr lang="en-US" dirty="0"/>
          </a:p>
        </p:txBody>
      </p:sp>
      <p:sp>
        <p:nvSpPr>
          <p:cNvPr id="6" name="Content Placeholder 5"/>
          <p:cNvSpPr>
            <a:spLocks noGrp="1"/>
          </p:cNvSpPr>
          <p:nvPr>
            <p:ph sz="half" idx="2"/>
          </p:nvPr>
        </p:nvSpPr>
        <p:spPr>
          <a:xfrm>
            <a:off x="8192206" y="1845735"/>
            <a:ext cx="2963473" cy="2049085"/>
          </a:xfrm>
        </p:spPr>
        <p:txBody>
          <a:bodyPr>
            <a:normAutofit/>
          </a:bodyPr>
          <a:lstStyle/>
          <a:p>
            <a:endParaRPr lang="en-US" dirty="0"/>
          </a:p>
        </p:txBody>
      </p:sp>
      <p:sp>
        <p:nvSpPr>
          <p:cNvPr id="4" name="Footer Placeholder 3"/>
          <p:cNvSpPr>
            <a:spLocks noGrp="1"/>
          </p:cNvSpPr>
          <p:nvPr>
            <p:ph type="ftr" sz="quarter" idx="11"/>
          </p:nvPr>
        </p:nvSpPr>
        <p:spPr/>
        <p:txBody>
          <a:bodyPr/>
          <a:lstStyle/>
          <a:p>
            <a:r>
              <a:rPr lang="en-US" dirty="0"/>
              <a:t>University of Nevada, </a:t>
            </a:r>
            <a:r>
              <a:rPr lang="en-US" dirty="0" smtClean="0"/>
              <a:t>Reno</a:t>
            </a:r>
            <a:endParaRPr lang="en-US" sz="1400" b="1" dirty="0"/>
          </a:p>
        </p:txBody>
      </p:sp>
      <p:pic>
        <p:nvPicPr>
          <p:cNvPr id="5" name="Picture 4"/>
          <p:cNvPicPr>
            <a:picLocks noChangeAspect="1"/>
          </p:cNvPicPr>
          <p:nvPr/>
        </p:nvPicPr>
        <p:blipFill>
          <a:blip r:embed="rId2"/>
          <a:stretch>
            <a:fillRect/>
          </a:stretch>
        </p:blipFill>
        <p:spPr>
          <a:xfrm>
            <a:off x="8192206" y="1798263"/>
            <a:ext cx="2963473" cy="2144028"/>
          </a:xfrm>
          <a:prstGeom prst="rect">
            <a:avLst/>
          </a:prstGeom>
        </p:spPr>
      </p:pic>
    </p:spTree>
    <p:extLst>
      <p:ext uri="{BB962C8B-B14F-4D97-AF65-F5344CB8AC3E}">
        <p14:creationId xmlns:p14="http://schemas.microsoft.com/office/powerpoint/2010/main" val="2262669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a:xfrm>
            <a:off x="798897" y="1518187"/>
            <a:ext cx="10058400" cy="4678454"/>
          </a:xfrm>
        </p:spPr>
        <p:txBody>
          <a:bodyPr>
            <a:normAutofit/>
          </a:bodyPr>
          <a:lstStyle/>
          <a:p>
            <a:pPr marL="461963" indent="-461963">
              <a:buClrTx/>
              <a:buFont typeface="Arial" panose="020B0604020202020204" pitchFamily="34" charset="0"/>
              <a:buChar char="•"/>
            </a:pPr>
            <a:r>
              <a:rPr lang="en-US" dirty="0" smtClean="0"/>
              <a:t>Americans </a:t>
            </a:r>
            <a:r>
              <a:rPr lang="en-US" dirty="0"/>
              <a:t>living overseas overwhelmingly dislike </a:t>
            </a:r>
            <a:r>
              <a:rPr lang="en-US" dirty="0" smtClean="0"/>
              <a:t>FATCA. </a:t>
            </a:r>
          </a:p>
          <a:p>
            <a:pPr marL="754571" lvl="1" indent="-461963">
              <a:buClrTx/>
            </a:pPr>
            <a:r>
              <a:rPr lang="en-US" dirty="0" smtClean="0"/>
              <a:t>Complex, burdensome, unnecessary</a:t>
            </a:r>
          </a:p>
          <a:p>
            <a:pPr marL="754571" lvl="1" indent="-461963">
              <a:buClrTx/>
            </a:pPr>
            <a:r>
              <a:rPr lang="en-US" dirty="0"/>
              <a:t>Competitive </a:t>
            </a:r>
            <a:r>
              <a:rPr lang="en-US" dirty="0" smtClean="0"/>
              <a:t>disadvantage</a:t>
            </a:r>
          </a:p>
          <a:p>
            <a:pPr marL="754571" lvl="1" indent="-461963">
              <a:buClrTx/>
            </a:pPr>
            <a:r>
              <a:rPr lang="en-US" dirty="0" smtClean="0"/>
              <a:t>Changes perception of others in their country of residence</a:t>
            </a:r>
          </a:p>
          <a:p>
            <a:pPr marL="754571" lvl="1" indent="-461963">
              <a:buClrTx/>
            </a:pPr>
            <a:r>
              <a:rPr lang="en-US" dirty="0" smtClean="0"/>
              <a:t>Impacts voting behavior for some</a:t>
            </a:r>
            <a:endParaRPr lang="en-US" dirty="0"/>
          </a:p>
          <a:p>
            <a:pPr marL="461963" indent="-461963">
              <a:buClrTx/>
              <a:buFont typeface="Arial" panose="020B0604020202020204" pitchFamily="34" charset="0"/>
              <a:buChar char="•"/>
            </a:pPr>
            <a:r>
              <a:rPr lang="en-US" dirty="0" smtClean="0"/>
              <a:t>Other perceptions: “Soft </a:t>
            </a:r>
            <a:r>
              <a:rPr lang="en-US" dirty="0"/>
              <a:t>factors</a:t>
            </a:r>
            <a:r>
              <a:rPr lang="en-US" dirty="0" smtClean="0"/>
              <a:t>”</a:t>
            </a:r>
          </a:p>
          <a:p>
            <a:pPr marL="754571" lvl="1" indent="-461963">
              <a:buClrTx/>
            </a:pPr>
            <a:r>
              <a:rPr lang="en-US" dirty="0" smtClean="0"/>
              <a:t>Left alone</a:t>
            </a:r>
          </a:p>
          <a:p>
            <a:pPr marL="754571" lvl="1" indent="-461963">
              <a:buClrTx/>
            </a:pPr>
            <a:r>
              <a:rPr lang="en-US" dirty="0" smtClean="0"/>
              <a:t>U.S. Government does not care</a:t>
            </a:r>
          </a:p>
          <a:p>
            <a:pPr marL="754571" lvl="1" indent="-461963">
              <a:buClrTx/>
            </a:pPr>
            <a:r>
              <a:rPr lang="en-US" dirty="0" smtClean="0"/>
              <a:t>Unfair and unjust treatment</a:t>
            </a:r>
          </a:p>
          <a:p>
            <a:pPr marL="754571" lvl="1" indent="-461963">
              <a:buClrTx/>
            </a:pPr>
            <a:r>
              <a:rPr lang="en-US" dirty="0" smtClean="0"/>
              <a:t>Treated like criminals</a:t>
            </a:r>
          </a:p>
          <a:p>
            <a:pPr marL="754571" lvl="1" indent="-461963">
              <a:buClrTx/>
            </a:pPr>
            <a:endParaRPr lang="en-US" dirty="0" smtClean="0"/>
          </a:p>
          <a:p>
            <a:pPr marL="754571" lvl="1" indent="-461963">
              <a:buClrTx/>
            </a:pPr>
            <a:endParaRPr lang="en-US" dirty="0"/>
          </a:p>
          <a:p>
            <a:pPr marL="754571" lvl="1" indent="-461963">
              <a:buClrTx/>
            </a:pPr>
            <a:endParaRPr lang="en-US" dirty="0" smtClean="0"/>
          </a:p>
        </p:txBody>
      </p:sp>
      <p:sp>
        <p:nvSpPr>
          <p:cNvPr id="4" name="Footer Placeholder 3"/>
          <p:cNvSpPr>
            <a:spLocks noGrp="1"/>
          </p:cNvSpPr>
          <p:nvPr>
            <p:ph type="ftr" sz="quarter" idx="11"/>
          </p:nvPr>
        </p:nvSpPr>
        <p:spPr/>
        <p:txBody>
          <a:bodyPr/>
          <a:lstStyle/>
          <a:p>
            <a:r>
              <a:rPr lang="en-US" dirty="0"/>
              <a:t>University of Nevada, </a:t>
            </a:r>
            <a:r>
              <a:rPr lang="en-US" dirty="0" smtClean="0"/>
              <a:t>Reno</a:t>
            </a:r>
            <a:endParaRPr lang="en-US" sz="1400" b="1" dirty="0"/>
          </a:p>
        </p:txBody>
      </p:sp>
      <p:pic>
        <p:nvPicPr>
          <p:cNvPr id="5" name="Picture 4"/>
          <p:cNvPicPr>
            <a:picLocks noChangeAspect="1"/>
          </p:cNvPicPr>
          <p:nvPr/>
        </p:nvPicPr>
        <p:blipFill>
          <a:blip r:embed="rId2"/>
          <a:stretch>
            <a:fillRect/>
          </a:stretch>
        </p:blipFill>
        <p:spPr>
          <a:xfrm>
            <a:off x="7326698" y="3694966"/>
            <a:ext cx="3530599" cy="2401327"/>
          </a:xfrm>
          <a:prstGeom prst="rect">
            <a:avLst/>
          </a:prstGeom>
        </p:spPr>
      </p:pic>
    </p:spTree>
    <p:extLst>
      <p:ext uri="{BB962C8B-B14F-4D97-AF65-F5344CB8AC3E}">
        <p14:creationId xmlns:p14="http://schemas.microsoft.com/office/powerpoint/2010/main" val="3337249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What Can Be Done?</a:t>
            </a:r>
            <a:endParaRPr lang="en-US" dirty="0"/>
          </a:p>
        </p:txBody>
      </p:sp>
      <p:sp>
        <p:nvSpPr>
          <p:cNvPr id="3" name="Content Placeholder 2"/>
          <p:cNvSpPr>
            <a:spLocks noGrp="1"/>
          </p:cNvSpPr>
          <p:nvPr>
            <p:ph idx="1"/>
          </p:nvPr>
        </p:nvSpPr>
        <p:spPr>
          <a:xfrm>
            <a:off x="798897" y="1518187"/>
            <a:ext cx="5936011" cy="4678454"/>
          </a:xfrm>
        </p:spPr>
        <p:txBody>
          <a:bodyPr>
            <a:normAutofit/>
          </a:bodyPr>
          <a:lstStyle/>
          <a:p>
            <a:pPr marL="461963" indent="-461963">
              <a:buClrTx/>
              <a:buFont typeface="Arial" panose="020B0604020202020204" pitchFamily="34" charset="0"/>
              <a:buChar char="•"/>
            </a:pPr>
            <a:r>
              <a:rPr lang="en-US" dirty="0" smtClean="0"/>
              <a:t>Same country exception</a:t>
            </a:r>
          </a:p>
          <a:p>
            <a:pPr marL="461963" indent="-461963">
              <a:buClrTx/>
              <a:buFont typeface="Arial" panose="020B0604020202020204" pitchFamily="34" charset="0"/>
              <a:buChar char="•"/>
            </a:pPr>
            <a:r>
              <a:rPr lang="en-US" dirty="0" smtClean="0"/>
              <a:t>Information campaign</a:t>
            </a:r>
          </a:p>
          <a:p>
            <a:pPr marL="461963" indent="-461963">
              <a:buClrTx/>
              <a:buFont typeface="Arial" panose="020B0604020202020204" pitchFamily="34" charset="0"/>
              <a:buChar char="•"/>
            </a:pPr>
            <a:r>
              <a:rPr lang="en-US" dirty="0" smtClean="0"/>
              <a:t>Compliance help for U.S. taxpayers living abroad (free filing initiatives)</a:t>
            </a:r>
          </a:p>
          <a:p>
            <a:pPr marL="461963" indent="-461963">
              <a:buClrTx/>
              <a:buFont typeface="Arial" panose="020B0604020202020204" pitchFamily="34" charset="0"/>
              <a:buChar char="•"/>
            </a:pPr>
            <a:r>
              <a:rPr lang="en-US" dirty="0" smtClean="0"/>
              <a:t>Increase thresholds; decrease penalties</a:t>
            </a:r>
          </a:p>
          <a:p>
            <a:pPr marL="461963" indent="-461963">
              <a:buClrTx/>
              <a:buFont typeface="Arial" panose="020B0604020202020204" pitchFamily="34" charset="0"/>
              <a:buChar char="•"/>
            </a:pPr>
            <a:r>
              <a:rPr lang="en-US" dirty="0" smtClean="0"/>
              <a:t>Amnesty</a:t>
            </a:r>
            <a:endParaRPr lang="en-US" dirty="0"/>
          </a:p>
          <a:p>
            <a:pPr marL="754571" lvl="1" indent="-461963">
              <a:buClrTx/>
            </a:pPr>
            <a:endParaRPr lang="en-US" dirty="0" smtClean="0"/>
          </a:p>
        </p:txBody>
      </p:sp>
      <p:sp>
        <p:nvSpPr>
          <p:cNvPr id="4" name="Footer Placeholder 3"/>
          <p:cNvSpPr>
            <a:spLocks noGrp="1"/>
          </p:cNvSpPr>
          <p:nvPr>
            <p:ph type="ftr" sz="quarter" idx="11"/>
          </p:nvPr>
        </p:nvSpPr>
        <p:spPr/>
        <p:txBody>
          <a:bodyPr/>
          <a:lstStyle/>
          <a:p>
            <a:r>
              <a:rPr lang="en-US" dirty="0"/>
              <a:t>University of Nevada, </a:t>
            </a:r>
            <a:r>
              <a:rPr lang="en-US" dirty="0" smtClean="0"/>
              <a:t>Reno</a:t>
            </a:r>
            <a:endParaRPr lang="en-US" sz="1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128" y="1518187"/>
            <a:ext cx="4895802" cy="3667126"/>
          </a:xfrm>
          <a:prstGeom prst="rect">
            <a:avLst/>
          </a:prstGeom>
        </p:spPr>
      </p:pic>
    </p:spTree>
    <p:extLst>
      <p:ext uri="{BB962C8B-B14F-4D97-AF65-F5344CB8AC3E}">
        <p14:creationId xmlns:p14="http://schemas.microsoft.com/office/powerpoint/2010/main" val="140819036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7587" y="1472650"/>
            <a:ext cx="5055700" cy="4769528"/>
          </a:xfrm>
        </p:spPr>
      </p:pic>
      <p:sp>
        <p:nvSpPr>
          <p:cNvPr id="4" name="Footer Placeholder 3"/>
          <p:cNvSpPr>
            <a:spLocks noGrp="1"/>
          </p:cNvSpPr>
          <p:nvPr>
            <p:ph type="ftr" sz="quarter" idx="11"/>
          </p:nvPr>
        </p:nvSpPr>
        <p:spPr/>
        <p:txBody>
          <a:bodyPr/>
          <a:lstStyle/>
          <a:p>
            <a:r>
              <a:rPr lang="en-US" smtClean="0"/>
              <a:t>University of Nevada, Reno</a:t>
            </a:r>
            <a:endParaRPr lang="en-US" dirty="0"/>
          </a:p>
        </p:txBody>
      </p:sp>
      <p:sp>
        <p:nvSpPr>
          <p:cNvPr id="11" name="Rectangle 10"/>
          <p:cNvSpPr/>
          <p:nvPr/>
        </p:nvSpPr>
        <p:spPr>
          <a:xfrm>
            <a:off x="1249680" y="2571002"/>
            <a:ext cx="3454400" cy="1754326"/>
          </a:xfrm>
          <a:prstGeom prst="rect">
            <a:avLst/>
          </a:prstGeom>
        </p:spPr>
        <p:txBody>
          <a:bodyPr wrap="square">
            <a:spAutoFit/>
          </a:bodyPr>
          <a:lstStyle/>
          <a:p>
            <a:pPr marL="571500" indent="-571500">
              <a:buClrTx/>
              <a:buFont typeface="Arial" panose="020B0604020202020204" pitchFamily="34" charset="0"/>
              <a:buChar char="•"/>
            </a:pPr>
            <a:r>
              <a:rPr lang="en-US" sz="3600" b="1" dirty="0" smtClean="0"/>
              <a:t>Questions?</a:t>
            </a:r>
          </a:p>
          <a:p>
            <a:pPr marL="571500" indent="-571500">
              <a:buClrTx/>
              <a:buFont typeface="Arial" panose="020B0604020202020204" pitchFamily="34" charset="0"/>
              <a:buChar char="•"/>
            </a:pPr>
            <a:endParaRPr lang="en-US" sz="3600" b="1" dirty="0"/>
          </a:p>
          <a:p>
            <a:pPr marL="571500" indent="-571500">
              <a:buClrTx/>
              <a:buFont typeface="Arial" panose="020B0604020202020204" pitchFamily="34" charset="0"/>
              <a:buChar char="•"/>
            </a:pPr>
            <a:r>
              <a:rPr lang="en-US" sz="3600" b="1" dirty="0" smtClean="0"/>
              <a:t>Comments?</a:t>
            </a:r>
            <a:endParaRPr lang="en-US" sz="3600" b="1" dirty="0"/>
          </a:p>
        </p:txBody>
      </p:sp>
    </p:spTree>
    <p:extLst>
      <p:ext uri="{BB962C8B-B14F-4D97-AF65-F5344CB8AC3E}">
        <p14:creationId xmlns:p14="http://schemas.microsoft.com/office/powerpoint/2010/main" val="1893250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Foreign Tax Reporting Rules</a:t>
            </a:r>
            <a:endParaRPr lang="en-US" b="1" dirty="0"/>
          </a:p>
        </p:txBody>
      </p:sp>
      <p:graphicFrame>
        <p:nvGraphicFramePr>
          <p:cNvPr id="6" name="Content Placeholder 5"/>
          <p:cNvGraphicFramePr>
            <a:graphicFrameLocks noGrp="1"/>
          </p:cNvGraphicFramePr>
          <p:nvPr>
            <p:ph idx="1"/>
            <p:extLst/>
          </p:nvPr>
        </p:nvGraphicFramePr>
        <p:xfrm>
          <a:off x="957129" y="1606609"/>
          <a:ext cx="9793480" cy="4663440"/>
        </p:xfrm>
        <a:graphic>
          <a:graphicData uri="http://schemas.openxmlformats.org/drawingml/2006/table">
            <a:tbl>
              <a:tblPr firstRow="1" firstCol="1" bandRow="1">
                <a:tableStyleId>{5C22544A-7EE6-4342-B048-85BDC9FD1C3A}</a:tableStyleId>
              </a:tblPr>
              <a:tblGrid>
                <a:gridCol w="4896740">
                  <a:extLst>
                    <a:ext uri="{9D8B030D-6E8A-4147-A177-3AD203B41FA5}">
                      <a16:colId xmlns="" xmlns:a16="http://schemas.microsoft.com/office/drawing/2014/main" val="20000"/>
                    </a:ext>
                  </a:extLst>
                </a:gridCol>
                <a:gridCol w="4896740">
                  <a:extLst>
                    <a:ext uri="{9D8B030D-6E8A-4147-A177-3AD203B41FA5}">
                      <a16:colId xmlns="" xmlns:a16="http://schemas.microsoft.com/office/drawing/2014/main" val="20001"/>
                    </a:ext>
                  </a:extLst>
                </a:gridCol>
              </a:tblGrid>
              <a:tr h="519472">
                <a:tc>
                  <a:txBody>
                    <a:bodyPr/>
                    <a:lstStyle/>
                    <a:p>
                      <a:pPr marL="0" marR="0">
                        <a:spcBef>
                          <a:spcPts val="0"/>
                        </a:spcBef>
                        <a:spcAft>
                          <a:spcPts val="0"/>
                        </a:spcAft>
                      </a:pPr>
                      <a:r>
                        <a:rPr lang="en-US" sz="1800" b="1" dirty="0">
                          <a:solidFill>
                            <a:schemeClr val="bg1"/>
                          </a:solidFill>
                          <a:effectLst/>
                        </a:rPr>
                        <a:t>Report of Foreign Bank and Financial Accounts </a:t>
                      </a:r>
                      <a:r>
                        <a:rPr lang="en-US" sz="1800" b="1" dirty="0" smtClean="0">
                          <a:solidFill>
                            <a:schemeClr val="bg1"/>
                          </a:solidFill>
                          <a:effectLst/>
                        </a:rPr>
                        <a:t>FBAR</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Foreign Account Tax Compliance Act </a:t>
                      </a:r>
                      <a:endParaRPr lang="en-US" sz="1800" dirty="0" smtClean="0">
                        <a:effectLst/>
                      </a:endParaRPr>
                    </a:p>
                    <a:p>
                      <a:pPr marL="0" marR="0">
                        <a:spcBef>
                          <a:spcPts val="0"/>
                        </a:spcBef>
                        <a:spcAft>
                          <a:spcPts val="0"/>
                        </a:spcAft>
                      </a:pPr>
                      <a:r>
                        <a:rPr lang="en-US" sz="1800" dirty="0" smtClean="0">
                          <a:effectLst/>
                        </a:rPr>
                        <a:t>FATCA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1558416">
                <a:tc>
                  <a:txBody>
                    <a:bodyPr/>
                    <a:lstStyle/>
                    <a:p>
                      <a:pPr marL="0" marR="0">
                        <a:spcBef>
                          <a:spcPts val="0"/>
                        </a:spcBef>
                        <a:spcAft>
                          <a:spcPts val="0"/>
                        </a:spcAft>
                      </a:pPr>
                      <a:r>
                        <a:rPr lang="en-US" sz="1800" b="0" dirty="0">
                          <a:solidFill>
                            <a:schemeClr val="tx1"/>
                          </a:solidFill>
                          <a:effectLst/>
                        </a:rPr>
                        <a:t>U.S. Persons must file a report if they have signature authority, financial interest or other authority over financial accounts and at any point during the calendar year the aggregate value of all these accounts exceeds $10,000 (even if this is only for one day)</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marL="0" marR="0">
                        <a:spcBef>
                          <a:spcPts val="0"/>
                        </a:spcBef>
                        <a:spcAft>
                          <a:spcPts val="0"/>
                        </a:spcAft>
                      </a:pPr>
                      <a:r>
                        <a:rPr lang="en-US" sz="1800" dirty="0">
                          <a:effectLst/>
                        </a:rPr>
                        <a:t>U.S. persons must file a report if the aggregate value of certain specified foreign financial assets at any point during the calendar year exceeds $50,000 (even if this is only for one </a:t>
                      </a:r>
                      <a:r>
                        <a:rPr lang="en-US" sz="1800" dirty="0" smtClean="0">
                          <a:effectLst/>
                        </a:rPr>
                        <a:t>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 xmlns:a16="http://schemas.microsoft.com/office/drawing/2014/main" val="10001"/>
                  </a:ext>
                </a:extLst>
              </a:tr>
              <a:tr h="2337624">
                <a:tc>
                  <a:txBody>
                    <a:bodyPr/>
                    <a:lstStyle/>
                    <a:p>
                      <a:pPr marL="0" marR="0">
                        <a:spcBef>
                          <a:spcPts val="0"/>
                        </a:spcBef>
                        <a:spcAft>
                          <a:spcPts val="0"/>
                        </a:spcAft>
                      </a:pPr>
                      <a:r>
                        <a:rPr lang="en-US" sz="1800" b="0" dirty="0" smtClean="0">
                          <a:solidFill>
                            <a:schemeClr val="tx1"/>
                          </a:solidFill>
                          <a:effectLst/>
                        </a:rPr>
                        <a:t>“Foreign financial accounts”</a:t>
                      </a:r>
                      <a:r>
                        <a:rPr lang="en-US" sz="1800" b="0" baseline="0" dirty="0" smtClean="0">
                          <a:solidFill>
                            <a:schemeClr val="tx1"/>
                          </a:solidFill>
                          <a:effectLst/>
                        </a:rPr>
                        <a:t> </a:t>
                      </a:r>
                      <a:r>
                        <a:rPr lang="en-US" sz="1800" b="0" dirty="0" smtClean="0">
                          <a:solidFill>
                            <a:schemeClr val="tx1"/>
                          </a:solidFill>
                          <a:effectLst/>
                        </a:rPr>
                        <a:t>includes: </a:t>
                      </a:r>
                    </a:p>
                    <a:p>
                      <a:pPr marL="285750" marR="0" indent="-285750">
                        <a:spcBef>
                          <a:spcPts val="0"/>
                        </a:spcBef>
                        <a:spcAft>
                          <a:spcPts val="0"/>
                        </a:spcAft>
                        <a:buFont typeface="Arial" panose="020B0604020202020204" pitchFamily="34" charset="0"/>
                        <a:buChar char="•"/>
                      </a:pPr>
                      <a:r>
                        <a:rPr lang="en-US" sz="1800" b="0" dirty="0" smtClean="0">
                          <a:solidFill>
                            <a:schemeClr val="tx1"/>
                          </a:solidFill>
                          <a:effectLst/>
                        </a:rPr>
                        <a:t>Checking account </a:t>
                      </a:r>
                    </a:p>
                    <a:p>
                      <a:pPr marL="285750" marR="0" indent="-285750">
                        <a:spcBef>
                          <a:spcPts val="0"/>
                        </a:spcBef>
                        <a:spcAft>
                          <a:spcPts val="0"/>
                        </a:spcAft>
                        <a:buFont typeface="Arial" panose="020B0604020202020204" pitchFamily="34" charset="0"/>
                        <a:buChar char="•"/>
                      </a:pPr>
                      <a:r>
                        <a:rPr lang="en-US" sz="1800" b="0" dirty="0" smtClean="0">
                          <a:solidFill>
                            <a:schemeClr val="tx1"/>
                          </a:solidFill>
                          <a:effectLst/>
                        </a:rPr>
                        <a:t>Savings</a:t>
                      </a:r>
                      <a:r>
                        <a:rPr lang="en-US" sz="1800" b="0" baseline="0" dirty="0" smtClean="0">
                          <a:solidFill>
                            <a:schemeClr val="tx1"/>
                          </a:solidFill>
                          <a:effectLst/>
                        </a:rPr>
                        <a:t> account</a:t>
                      </a:r>
                      <a:r>
                        <a:rPr lang="en-US" sz="1800" b="0" dirty="0" smtClean="0">
                          <a:solidFill>
                            <a:schemeClr val="tx1"/>
                          </a:solidFill>
                          <a:effectLst/>
                        </a:rPr>
                        <a:t> </a:t>
                      </a:r>
                    </a:p>
                    <a:p>
                      <a:pPr marL="285750" marR="0" indent="-285750">
                        <a:spcBef>
                          <a:spcPts val="0"/>
                        </a:spcBef>
                        <a:spcAft>
                          <a:spcPts val="0"/>
                        </a:spcAft>
                        <a:buFont typeface="Arial" panose="020B0604020202020204" pitchFamily="34" charset="0"/>
                        <a:buChar char="•"/>
                      </a:pPr>
                      <a:r>
                        <a:rPr lang="en-US" sz="1800" b="0" dirty="0" smtClean="0">
                          <a:solidFill>
                            <a:schemeClr val="tx1"/>
                          </a:solidFill>
                          <a:effectLst/>
                        </a:rPr>
                        <a:t>Money </a:t>
                      </a:r>
                      <a:r>
                        <a:rPr lang="en-US" sz="1800" b="0" dirty="0">
                          <a:solidFill>
                            <a:schemeClr val="tx1"/>
                          </a:solidFill>
                          <a:effectLst/>
                        </a:rPr>
                        <a:t>market </a:t>
                      </a:r>
                      <a:r>
                        <a:rPr lang="en-US" sz="1800" b="0" dirty="0" smtClean="0">
                          <a:solidFill>
                            <a:schemeClr val="tx1"/>
                          </a:solidFill>
                          <a:effectLst/>
                        </a:rPr>
                        <a:t>account</a:t>
                      </a:r>
                    </a:p>
                    <a:p>
                      <a:pPr marL="285750" marR="0" indent="-285750">
                        <a:spcBef>
                          <a:spcPts val="0"/>
                        </a:spcBef>
                        <a:spcAft>
                          <a:spcPts val="0"/>
                        </a:spcAft>
                        <a:buFont typeface="Arial" panose="020B0604020202020204" pitchFamily="34" charset="0"/>
                        <a:buChar char="•"/>
                      </a:pPr>
                      <a:r>
                        <a:rPr lang="en-US" sz="1800" b="0" dirty="0" smtClean="0">
                          <a:solidFill>
                            <a:schemeClr val="tx1"/>
                          </a:solidFill>
                          <a:effectLst/>
                        </a:rPr>
                        <a:t>Debit </a:t>
                      </a:r>
                      <a:r>
                        <a:rPr lang="en-US" sz="1800" b="0" dirty="0">
                          <a:solidFill>
                            <a:schemeClr val="tx1"/>
                          </a:solidFill>
                          <a:effectLst/>
                        </a:rPr>
                        <a:t>card </a:t>
                      </a:r>
                      <a:r>
                        <a:rPr lang="en-US" sz="1800" b="0" dirty="0" smtClean="0">
                          <a:solidFill>
                            <a:schemeClr val="tx1"/>
                          </a:solidFill>
                          <a:effectLst/>
                        </a:rPr>
                        <a:t>account</a:t>
                      </a:r>
                      <a:r>
                        <a:rPr lang="en-US" sz="1800" b="0" baseline="0" dirty="0" smtClean="0">
                          <a:solidFill>
                            <a:schemeClr val="tx1"/>
                          </a:solidFill>
                          <a:effectLst/>
                        </a:rPr>
                        <a:t> (and </a:t>
                      </a:r>
                      <a:r>
                        <a:rPr lang="en-US" sz="1800" b="0" dirty="0" smtClean="0">
                          <a:solidFill>
                            <a:schemeClr val="tx1"/>
                          </a:solidFill>
                          <a:effectLst/>
                        </a:rPr>
                        <a:t>possibly </a:t>
                      </a:r>
                      <a:r>
                        <a:rPr lang="en-US" sz="1800" b="0" dirty="0">
                          <a:solidFill>
                            <a:schemeClr val="tx1"/>
                          </a:solidFill>
                          <a:effectLst/>
                        </a:rPr>
                        <a:t>credit card </a:t>
                      </a:r>
                      <a:r>
                        <a:rPr lang="en-US" sz="1800" b="0" dirty="0" smtClean="0">
                          <a:solidFill>
                            <a:schemeClr val="tx1"/>
                          </a:solidFill>
                          <a:effectLst/>
                        </a:rPr>
                        <a:t>account)</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marL="0" marR="0">
                        <a:spcBef>
                          <a:spcPts val="0"/>
                        </a:spcBef>
                        <a:spcAft>
                          <a:spcPts val="0"/>
                        </a:spcAft>
                      </a:pPr>
                      <a:r>
                        <a:rPr lang="en-US" sz="1800" dirty="0" smtClean="0">
                          <a:effectLst/>
                        </a:rPr>
                        <a:t>“Foreign </a:t>
                      </a:r>
                      <a:r>
                        <a:rPr lang="en-US" sz="1800" dirty="0">
                          <a:effectLst/>
                        </a:rPr>
                        <a:t>financial </a:t>
                      </a:r>
                      <a:r>
                        <a:rPr lang="en-US" sz="1800" dirty="0" smtClean="0">
                          <a:effectLst/>
                        </a:rPr>
                        <a:t>assets” </a:t>
                      </a:r>
                      <a:r>
                        <a:rPr lang="en-US" sz="1800" dirty="0">
                          <a:effectLst/>
                        </a:rPr>
                        <a:t>includes:</a:t>
                      </a:r>
                    </a:p>
                    <a:p>
                      <a:pPr marL="342900" marR="0" lvl="0" indent="-342900">
                        <a:spcBef>
                          <a:spcPts val="0"/>
                        </a:spcBef>
                        <a:spcAft>
                          <a:spcPts val="0"/>
                        </a:spcAft>
                        <a:buFont typeface="Symbol" panose="05050102010706020507" pitchFamily="18" charset="2"/>
                        <a:buChar char=""/>
                      </a:pPr>
                      <a:r>
                        <a:rPr lang="en-US" sz="1800" dirty="0">
                          <a:effectLst/>
                        </a:rPr>
                        <a:t>Any financial account maintained by a foreign financial institution</a:t>
                      </a:r>
                    </a:p>
                    <a:p>
                      <a:pPr marL="342900" marR="0" lvl="0" indent="-342900">
                        <a:spcBef>
                          <a:spcPts val="0"/>
                        </a:spcBef>
                        <a:spcAft>
                          <a:spcPts val="0"/>
                        </a:spcAft>
                        <a:buFont typeface="Symbol" panose="05050102010706020507" pitchFamily="18" charset="2"/>
                        <a:buChar char=""/>
                      </a:pPr>
                      <a:r>
                        <a:rPr lang="en-US" sz="1800" dirty="0">
                          <a:effectLst/>
                        </a:rPr>
                        <a:t>Any stock or security issued by a non-U.S. person</a:t>
                      </a:r>
                    </a:p>
                    <a:p>
                      <a:pPr marL="342900" marR="0" lvl="0" indent="-342900">
                        <a:spcBef>
                          <a:spcPts val="0"/>
                        </a:spcBef>
                        <a:spcAft>
                          <a:spcPts val="0"/>
                        </a:spcAft>
                        <a:buFont typeface="Symbol" panose="05050102010706020507" pitchFamily="18" charset="2"/>
                        <a:buChar char=""/>
                      </a:pPr>
                      <a:r>
                        <a:rPr lang="en-US" sz="1800" dirty="0">
                          <a:effectLst/>
                        </a:rPr>
                        <a:t>Any financial interest or contract held for investment that has a non-U.S. issuer or counterparty</a:t>
                      </a:r>
                    </a:p>
                    <a:p>
                      <a:pPr marL="342900" marR="0" lvl="0" indent="-342900">
                        <a:spcBef>
                          <a:spcPts val="0"/>
                        </a:spcBef>
                        <a:spcAft>
                          <a:spcPts val="0"/>
                        </a:spcAft>
                        <a:buFont typeface="Symbol" panose="05050102010706020507" pitchFamily="18" charset="2"/>
                        <a:buChar char=""/>
                      </a:pPr>
                      <a:r>
                        <a:rPr lang="en-US" sz="1800" dirty="0">
                          <a:effectLst/>
                        </a:rPr>
                        <a:t>Any interest in a foreign entity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894921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16387"/>
          </a:xfrm>
        </p:spPr>
        <p:txBody>
          <a:bodyPr>
            <a:normAutofit/>
          </a:bodyPr>
          <a:lstStyle/>
          <a:p>
            <a:r>
              <a:rPr lang="en-US" dirty="0" smtClean="0"/>
              <a:t>Today’s Presentation</a:t>
            </a:r>
            <a:endParaRPr lang="en-US" dirty="0"/>
          </a:p>
        </p:txBody>
      </p:sp>
      <p:sp>
        <p:nvSpPr>
          <p:cNvPr id="3" name="Content Placeholder 2"/>
          <p:cNvSpPr>
            <a:spLocks noGrp="1"/>
          </p:cNvSpPr>
          <p:nvPr>
            <p:ph idx="1"/>
          </p:nvPr>
        </p:nvSpPr>
        <p:spPr>
          <a:xfrm>
            <a:off x="1001010" y="1737360"/>
            <a:ext cx="10058400" cy="4288055"/>
          </a:xfrm>
        </p:spPr>
        <p:txBody>
          <a:bodyPr>
            <a:normAutofit lnSpcReduction="10000"/>
          </a:bodyPr>
          <a:lstStyle/>
          <a:p>
            <a:pPr marL="346075" indent="-346075">
              <a:buFont typeface="Arial" panose="020B0604020202020204" pitchFamily="34" charset="0"/>
              <a:buChar char="•"/>
            </a:pPr>
            <a:endParaRPr lang="en-US" sz="2400" dirty="0" smtClean="0">
              <a:solidFill>
                <a:schemeClr val="tx1"/>
              </a:solidFill>
            </a:endParaRPr>
          </a:p>
          <a:p>
            <a:pPr marL="346075" indent="-346075">
              <a:buFont typeface="Arial" panose="020B0604020202020204" pitchFamily="34" charset="0"/>
              <a:buChar char="•"/>
            </a:pPr>
            <a:endParaRPr lang="en-US" sz="2400" dirty="0" smtClean="0">
              <a:solidFill>
                <a:schemeClr val="tx1"/>
              </a:solidFill>
            </a:endParaRPr>
          </a:p>
          <a:p>
            <a:pPr marL="346075" indent="-346075">
              <a:buFont typeface="Arial" panose="020B0604020202020204" pitchFamily="34" charset="0"/>
              <a:buChar char="•"/>
            </a:pPr>
            <a:r>
              <a:rPr lang="en-US" sz="3600" dirty="0" smtClean="0"/>
              <a:t>Background and motivation for study</a:t>
            </a:r>
          </a:p>
          <a:p>
            <a:pPr marL="346075" indent="-346075">
              <a:buFont typeface="Arial" panose="020B0604020202020204" pitchFamily="34" charset="0"/>
              <a:buChar char="•"/>
            </a:pPr>
            <a:r>
              <a:rPr lang="en-US" sz="3600" dirty="0"/>
              <a:t>Current </a:t>
            </a:r>
            <a:r>
              <a:rPr lang="en-US" sz="3600" dirty="0" smtClean="0"/>
              <a:t>status </a:t>
            </a:r>
            <a:r>
              <a:rPr lang="en-US" sz="3600" dirty="0"/>
              <a:t>of study</a:t>
            </a:r>
          </a:p>
          <a:p>
            <a:pPr marL="346075" indent="-346075">
              <a:buFont typeface="Arial" panose="020B0604020202020204" pitchFamily="34" charset="0"/>
              <a:buChar char="•"/>
            </a:pPr>
            <a:r>
              <a:rPr lang="en-US" sz="3600" dirty="0" smtClean="0"/>
              <a:t>Research questions</a:t>
            </a:r>
          </a:p>
          <a:p>
            <a:pPr marL="346075" indent="-346075">
              <a:buFont typeface="Arial" panose="020B0604020202020204" pitchFamily="34" charset="0"/>
              <a:buChar char="•"/>
            </a:pPr>
            <a:r>
              <a:rPr lang="en-US" sz="3600" dirty="0" smtClean="0"/>
              <a:t>Survey participants</a:t>
            </a:r>
          </a:p>
          <a:p>
            <a:pPr marL="346075" indent="-346075">
              <a:buFont typeface="Arial" panose="020B0604020202020204" pitchFamily="34" charset="0"/>
              <a:buChar char="•"/>
            </a:pPr>
            <a:r>
              <a:rPr lang="en-US" sz="3600" dirty="0" smtClean="0"/>
              <a:t>Findings and first conclusions</a:t>
            </a:r>
          </a:p>
          <a:p>
            <a:pPr marL="346075" indent="-346075">
              <a:buFont typeface="Arial" panose="020B0604020202020204" pitchFamily="34" charset="0"/>
              <a:buChar char="•"/>
            </a:pPr>
            <a:endParaRPr lang="en-US" sz="2400" dirty="0" smtClean="0">
              <a:solidFill>
                <a:schemeClr val="tx1"/>
              </a:solidFill>
            </a:endParaRPr>
          </a:p>
          <a:p>
            <a:pPr marL="346075" indent="-346075">
              <a:buFont typeface="Arial" panose="020B0604020202020204" pitchFamily="34" charset="0"/>
              <a:buChar char="•"/>
            </a:pPr>
            <a:endParaRPr lang="en-US" sz="2400" dirty="0">
              <a:solidFill>
                <a:srgbClr val="FF0000"/>
              </a:solidFill>
            </a:endParaRPr>
          </a:p>
          <a:p>
            <a:endParaRPr lang="en-US" dirty="0"/>
          </a:p>
        </p:txBody>
      </p:sp>
      <p:sp>
        <p:nvSpPr>
          <p:cNvPr id="4" name="Footer Placeholder 3"/>
          <p:cNvSpPr>
            <a:spLocks noGrp="1"/>
          </p:cNvSpPr>
          <p:nvPr>
            <p:ph type="ftr" sz="quarter" idx="11"/>
          </p:nvPr>
        </p:nvSpPr>
        <p:spPr>
          <a:xfrm>
            <a:off x="3686185" y="6459785"/>
            <a:ext cx="4822804" cy="365125"/>
          </a:xfrm>
        </p:spPr>
        <p:txBody>
          <a:bodyPr/>
          <a:lstStyle/>
          <a:p>
            <a:r>
              <a:rPr lang="en-US" dirty="0"/>
              <a:t>University of Nevada, </a:t>
            </a:r>
            <a:r>
              <a:rPr lang="en-US" dirty="0" smtClean="0"/>
              <a:t>Reno</a:t>
            </a:r>
            <a:endParaRPr lang="en-US" sz="1400" b="1" dirty="0"/>
          </a:p>
        </p:txBody>
      </p:sp>
      <p:pic>
        <p:nvPicPr>
          <p:cNvPr id="5" name="Picture 4"/>
          <p:cNvPicPr>
            <a:picLocks noChangeAspect="1"/>
          </p:cNvPicPr>
          <p:nvPr/>
        </p:nvPicPr>
        <p:blipFill>
          <a:blip r:embed="rId2"/>
          <a:stretch>
            <a:fillRect/>
          </a:stretch>
        </p:blipFill>
        <p:spPr>
          <a:xfrm>
            <a:off x="8193748" y="404662"/>
            <a:ext cx="3772474" cy="2146627"/>
          </a:xfrm>
          <a:prstGeom prst="rect">
            <a:avLst/>
          </a:prstGeom>
        </p:spPr>
      </p:pic>
    </p:spTree>
    <p:extLst>
      <p:ext uri="{BB962C8B-B14F-4D97-AF65-F5344CB8AC3E}">
        <p14:creationId xmlns:p14="http://schemas.microsoft.com/office/powerpoint/2010/main" val="354323853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Foreign Tax Reporting Rules (continued)</a:t>
            </a:r>
            <a:endParaRPr lang="en-US" b="1" dirty="0"/>
          </a:p>
        </p:txBody>
      </p:sp>
      <p:graphicFrame>
        <p:nvGraphicFramePr>
          <p:cNvPr id="4" name="Content Placeholder 3"/>
          <p:cNvGraphicFramePr>
            <a:graphicFrameLocks noGrp="1"/>
          </p:cNvGraphicFramePr>
          <p:nvPr>
            <p:ph idx="1"/>
            <p:extLst/>
          </p:nvPr>
        </p:nvGraphicFramePr>
        <p:xfrm>
          <a:off x="948583" y="1504059"/>
          <a:ext cx="9528560" cy="4847483"/>
        </p:xfrm>
        <a:graphic>
          <a:graphicData uri="http://schemas.openxmlformats.org/drawingml/2006/table">
            <a:tbl>
              <a:tblPr firstRow="1" firstCol="1" bandRow="1">
                <a:tableStyleId>{5C22544A-7EE6-4342-B048-85BDC9FD1C3A}</a:tableStyleId>
              </a:tblPr>
              <a:tblGrid>
                <a:gridCol w="4764280">
                  <a:extLst>
                    <a:ext uri="{9D8B030D-6E8A-4147-A177-3AD203B41FA5}">
                      <a16:colId xmlns="" xmlns:a16="http://schemas.microsoft.com/office/drawing/2014/main" val="20000"/>
                    </a:ext>
                  </a:extLst>
                </a:gridCol>
                <a:gridCol w="4764280">
                  <a:extLst>
                    <a:ext uri="{9D8B030D-6E8A-4147-A177-3AD203B41FA5}">
                      <a16:colId xmlns="" xmlns:a16="http://schemas.microsoft.com/office/drawing/2014/main" val="20001"/>
                    </a:ext>
                  </a:extLst>
                </a:gridCol>
              </a:tblGrid>
              <a:tr h="574217">
                <a:tc>
                  <a:txBody>
                    <a:bodyPr/>
                    <a:lstStyle/>
                    <a:p>
                      <a:pPr marL="0" marR="0">
                        <a:spcBef>
                          <a:spcPts val="0"/>
                        </a:spcBef>
                        <a:spcAft>
                          <a:spcPts val="0"/>
                        </a:spcAft>
                      </a:pPr>
                      <a:r>
                        <a:rPr lang="en-US" sz="1800" b="1" dirty="0">
                          <a:solidFill>
                            <a:schemeClr val="bg1"/>
                          </a:solidFill>
                          <a:effectLst/>
                        </a:rPr>
                        <a:t>Report of Foreign Bank and Financial Accounts </a:t>
                      </a:r>
                      <a:r>
                        <a:rPr lang="en-US" sz="1800" b="1" dirty="0" smtClean="0">
                          <a:solidFill>
                            <a:schemeClr val="bg1"/>
                          </a:solidFill>
                          <a:effectLst/>
                        </a:rPr>
                        <a:t>FBAR</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Foreign Account Tax Compliance Act </a:t>
                      </a:r>
                      <a:endParaRPr lang="en-US" sz="1800" dirty="0" smtClean="0">
                        <a:effectLst/>
                      </a:endParaRPr>
                    </a:p>
                    <a:p>
                      <a:pPr marL="0" marR="0">
                        <a:spcBef>
                          <a:spcPts val="0"/>
                        </a:spcBef>
                        <a:spcAft>
                          <a:spcPts val="0"/>
                        </a:spcAft>
                      </a:pPr>
                      <a:r>
                        <a:rPr lang="en-US" sz="1800" dirty="0" smtClean="0">
                          <a:effectLst/>
                        </a:rPr>
                        <a:t>FATCA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136633">
                <a:tc>
                  <a:txBody>
                    <a:bodyPr/>
                    <a:lstStyle/>
                    <a:p>
                      <a:pPr marL="0" marR="0">
                        <a:lnSpc>
                          <a:spcPct val="107000"/>
                        </a:lnSpc>
                        <a:spcBef>
                          <a:spcPts val="0"/>
                        </a:spcBef>
                        <a:spcAft>
                          <a:spcPts val="0"/>
                        </a:spcAft>
                      </a:pPr>
                      <a:r>
                        <a:rPr lang="en-US" sz="1800" b="0" dirty="0" err="1">
                          <a:solidFill>
                            <a:schemeClr val="tx1"/>
                          </a:solidFill>
                          <a:effectLst/>
                        </a:rPr>
                        <a:t>FinCEN</a:t>
                      </a:r>
                      <a:r>
                        <a:rPr lang="en-US" sz="1800" b="0" dirty="0">
                          <a:solidFill>
                            <a:schemeClr val="tx1"/>
                          </a:solidFill>
                          <a:effectLst/>
                        </a:rPr>
                        <a:t> 114 (filed electronically) to report financial information for all applicable </a:t>
                      </a:r>
                      <a:r>
                        <a:rPr lang="en-US" sz="1800" b="0" dirty="0" smtClean="0">
                          <a:solidFill>
                            <a:schemeClr val="tx1"/>
                          </a:solidFill>
                          <a:effectLst/>
                        </a:rPr>
                        <a:t>accounts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800" dirty="0">
                          <a:effectLst/>
                        </a:rPr>
                        <a:t>Form 8938 to report financial information for all foreign deposit and custodial accounts and certain other foreign assets including address and ownership, account balance (or maximum value) and interest, dividends, royalties and other </a:t>
                      </a:r>
                      <a:r>
                        <a:rPr lang="en-US" sz="1800">
                          <a:effectLst/>
                        </a:rPr>
                        <a:t>income </a:t>
                      </a:r>
                      <a:r>
                        <a:rPr lang="en-US" sz="1800" smtClean="0">
                          <a:effectLst/>
                        </a:rPr>
                        <a:t>earned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 xmlns:a16="http://schemas.microsoft.com/office/drawing/2014/main" val="10001"/>
                  </a:ext>
                </a:extLst>
              </a:tr>
              <a:tr h="2136633">
                <a:tc>
                  <a:txBody>
                    <a:bodyPr/>
                    <a:lstStyle/>
                    <a:p>
                      <a:pPr marL="0" marR="0">
                        <a:lnSpc>
                          <a:spcPct val="107000"/>
                        </a:lnSpc>
                        <a:spcBef>
                          <a:spcPts val="0"/>
                        </a:spcBef>
                        <a:spcAft>
                          <a:spcPts val="0"/>
                        </a:spcAft>
                      </a:pPr>
                      <a:r>
                        <a:rPr lang="en-US" sz="1800" b="0" dirty="0">
                          <a:solidFill>
                            <a:schemeClr val="tx1"/>
                          </a:solidFill>
                          <a:effectLst/>
                        </a:rPr>
                        <a:t>Penalties start with $10,000 and increase by $10,000 for each 30-day period after being notified by the U.S. Treasury with a maximum of $50,000 (plus interest). If taxpayers can demonstrate reasonable cause the penalty may be waived.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marL="0" marR="0">
                        <a:lnSpc>
                          <a:spcPct val="107000"/>
                        </a:lnSpc>
                        <a:spcBef>
                          <a:spcPts val="0"/>
                        </a:spcBef>
                        <a:spcAft>
                          <a:spcPts val="0"/>
                        </a:spcAft>
                      </a:pPr>
                      <a:r>
                        <a:rPr lang="en-US" sz="1800" dirty="0">
                          <a:effectLst/>
                        </a:rPr>
                        <a:t>Penalties start with $10,000 penalty per account (up to six years of non-filing) if the IRS finds that the failure was not willful or 50% of the account balance (capped at $100,000) for willful non-filing.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708231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197" y="327378"/>
            <a:ext cx="6954692" cy="778933"/>
          </a:xfrm>
        </p:spPr>
        <p:txBody>
          <a:bodyPr>
            <a:normAutofit/>
          </a:bodyPr>
          <a:lstStyle/>
          <a:p>
            <a:r>
              <a:rPr lang="en-US" sz="3600" dirty="0" smtClean="0"/>
              <a:t>Respondent’s Country of Residence</a:t>
            </a:r>
            <a:endParaRPr lang="en-US" sz="3600" dirty="0"/>
          </a:p>
        </p:txBody>
      </p:sp>
      <p:sp>
        <p:nvSpPr>
          <p:cNvPr id="5" name="Footer Placeholder 4"/>
          <p:cNvSpPr>
            <a:spLocks noGrp="1"/>
          </p:cNvSpPr>
          <p:nvPr>
            <p:ph type="ftr" sz="quarter" idx="11"/>
          </p:nvPr>
        </p:nvSpPr>
        <p:spPr/>
        <p:txBody>
          <a:bodyPr/>
          <a:lstStyle/>
          <a:p>
            <a:r>
              <a:rPr lang="en-US" dirty="0"/>
              <a:t>University of Nevada, </a:t>
            </a:r>
            <a:r>
              <a:rPr lang="en-US" dirty="0" smtClean="0"/>
              <a:t>Reno</a:t>
            </a:r>
            <a:endParaRPr lang="en-US" sz="1400" b="1" dirty="0"/>
          </a:p>
        </p:txBody>
      </p:sp>
      <p:pic>
        <p:nvPicPr>
          <p:cNvPr id="7" name="Content Placeholder 6"/>
          <p:cNvPicPr>
            <a:picLocks noGrp="1" noChangeAspect="1"/>
          </p:cNvPicPr>
          <p:nvPr>
            <p:ph idx="1"/>
          </p:nvPr>
        </p:nvPicPr>
        <p:blipFill>
          <a:blip r:embed="rId2"/>
          <a:stretch>
            <a:fillRect/>
          </a:stretch>
        </p:blipFill>
        <p:spPr>
          <a:xfrm>
            <a:off x="1873219" y="1209770"/>
            <a:ext cx="8117448" cy="5001744"/>
          </a:xfrm>
          <a:prstGeom prst="rect">
            <a:avLst/>
          </a:prstGeom>
        </p:spPr>
      </p:pic>
    </p:spTree>
    <p:extLst>
      <p:ext uri="{BB962C8B-B14F-4D97-AF65-F5344CB8AC3E}">
        <p14:creationId xmlns:p14="http://schemas.microsoft.com/office/powerpoint/2010/main" val="3577808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Respondent’s Reasons for Living Abroad</a:t>
            </a:r>
            <a:endParaRPr lang="en-US" dirty="0"/>
          </a:p>
        </p:txBody>
      </p:sp>
      <p:sp>
        <p:nvSpPr>
          <p:cNvPr id="4" name="Footer Placeholder 3"/>
          <p:cNvSpPr>
            <a:spLocks noGrp="1"/>
          </p:cNvSpPr>
          <p:nvPr>
            <p:ph type="ftr" sz="quarter" idx="11"/>
          </p:nvPr>
        </p:nvSpPr>
        <p:spPr/>
        <p:txBody>
          <a:bodyPr/>
          <a:lstStyle/>
          <a:p>
            <a:r>
              <a:rPr lang="en-US" smtClean="0"/>
              <a:t>University of Nevada, Reno</a:t>
            </a:r>
            <a:endParaRPr lang="en-US" dirty="0"/>
          </a:p>
        </p:txBody>
      </p:sp>
      <p:pic>
        <p:nvPicPr>
          <p:cNvPr id="7" name="Content Placeholder 6"/>
          <p:cNvPicPr>
            <a:picLocks noGrp="1" noChangeAspect="1"/>
          </p:cNvPicPr>
          <p:nvPr>
            <p:ph idx="1"/>
          </p:nvPr>
        </p:nvPicPr>
        <p:blipFill>
          <a:blip r:embed="rId2"/>
          <a:stretch>
            <a:fillRect/>
          </a:stretch>
        </p:blipFill>
        <p:spPr>
          <a:xfrm>
            <a:off x="2110362" y="1524181"/>
            <a:ext cx="7473905" cy="4682962"/>
          </a:xfrm>
          <a:prstGeom prst="rect">
            <a:avLst/>
          </a:prstGeom>
        </p:spPr>
      </p:pic>
    </p:spTree>
    <p:extLst>
      <p:ext uri="{BB962C8B-B14F-4D97-AF65-F5344CB8AC3E}">
        <p14:creationId xmlns:p14="http://schemas.microsoft.com/office/powerpoint/2010/main" val="3811046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4"/>
            <a:ext cx="6759788" cy="983932"/>
          </a:xfrm>
        </p:spPr>
        <p:txBody>
          <a:bodyPr>
            <a:normAutofit fontScale="90000"/>
          </a:bodyPr>
          <a:lstStyle/>
          <a:p>
            <a:r>
              <a:rPr lang="en-US" dirty="0" smtClean="0"/>
              <a:t>Respondent’s Citizenship Status</a:t>
            </a:r>
            <a:endParaRPr lang="en-US" dirty="0"/>
          </a:p>
        </p:txBody>
      </p:sp>
      <p:sp>
        <p:nvSpPr>
          <p:cNvPr id="4" name="Footer Placeholder 3"/>
          <p:cNvSpPr>
            <a:spLocks noGrp="1"/>
          </p:cNvSpPr>
          <p:nvPr>
            <p:ph type="ftr" sz="quarter" idx="11"/>
          </p:nvPr>
        </p:nvSpPr>
        <p:spPr/>
        <p:txBody>
          <a:bodyPr/>
          <a:lstStyle/>
          <a:p>
            <a:r>
              <a:rPr lang="en-US" dirty="0"/>
              <a:t>University of Nevada, </a:t>
            </a:r>
            <a:r>
              <a:rPr lang="en-US" dirty="0" smtClean="0"/>
              <a:t>Reno</a:t>
            </a:r>
            <a:endParaRPr lang="en-US" sz="1400" b="1" dirty="0"/>
          </a:p>
        </p:txBody>
      </p:sp>
      <p:sp>
        <p:nvSpPr>
          <p:cNvPr id="3" name="Content Placeholder 2"/>
          <p:cNvSpPr>
            <a:spLocks noGrp="1"/>
          </p:cNvSpPr>
          <p:nvPr>
            <p:ph idx="1"/>
          </p:nvPr>
        </p:nvSpPr>
        <p:spPr/>
        <p:txBody>
          <a:bodyPr/>
          <a:lstStyle/>
          <a:p>
            <a:endParaRPr lang="en-US"/>
          </a:p>
        </p:txBody>
      </p:sp>
      <p:graphicFrame>
        <p:nvGraphicFramePr>
          <p:cNvPr id="7" name="Chart 6"/>
          <p:cNvGraphicFramePr/>
          <p:nvPr>
            <p:extLst>
              <p:ext uri="{D42A27DB-BD31-4B8C-83A1-F6EECF244321}">
                <p14:modId xmlns:p14="http://schemas.microsoft.com/office/powerpoint/2010/main" val="1231394900"/>
              </p:ext>
            </p:extLst>
          </p:nvPr>
        </p:nvGraphicFramePr>
        <p:xfrm>
          <a:off x="1614311" y="1467556"/>
          <a:ext cx="8568267" cy="4481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0564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Respondents</a:t>
            </a:r>
            <a:endParaRPr lang="en-US" dirty="0"/>
          </a:p>
        </p:txBody>
      </p:sp>
      <p:sp>
        <p:nvSpPr>
          <p:cNvPr id="4" name="Footer Placeholder 3"/>
          <p:cNvSpPr>
            <a:spLocks noGrp="1"/>
          </p:cNvSpPr>
          <p:nvPr>
            <p:ph type="ftr" sz="quarter" idx="11"/>
          </p:nvPr>
        </p:nvSpPr>
        <p:spPr/>
        <p:txBody>
          <a:bodyPr/>
          <a:lstStyle/>
          <a:p>
            <a:r>
              <a:rPr lang="en-US" dirty="0"/>
              <a:t>University of Nevada, </a:t>
            </a:r>
            <a:r>
              <a:rPr lang="en-US" dirty="0" smtClean="0"/>
              <a:t>Reno</a:t>
            </a:r>
            <a:endParaRPr lang="en-US" dirty="0"/>
          </a:p>
        </p:txBody>
      </p:sp>
      <p:pic>
        <p:nvPicPr>
          <p:cNvPr id="8" name="Picture 7"/>
          <p:cNvPicPr>
            <a:picLocks noChangeAspect="1"/>
          </p:cNvPicPr>
          <p:nvPr/>
        </p:nvPicPr>
        <p:blipFill>
          <a:blip r:embed="rId2"/>
          <a:stretch>
            <a:fillRect/>
          </a:stretch>
        </p:blipFill>
        <p:spPr>
          <a:xfrm>
            <a:off x="1605279" y="1412110"/>
            <a:ext cx="9333653" cy="4638714"/>
          </a:xfrm>
          <a:prstGeom prst="rect">
            <a:avLst/>
          </a:prstGeom>
        </p:spPr>
      </p:pic>
    </p:spTree>
    <p:extLst>
      <p:ext uri="{BB962C8B-B14F-4D97-AF65-F5344CB8AC3E}">
        <p14:creationId xmlns:p14="http://schemas.microsoft.com/office/powerpoint/2010/main" val="49214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FATCA </a:t>
            </a:r>
            <a:r>
              <a:rPr lang="en-US" dirty="0"/>
              <a:t>(Foreign Account Tax Compliance Act) </a:t>
            </a:r>
          </a:p>
        </p:txBody>
      </p:sp>
      <p:sp>
        <p:nvSpPr>
          <p:cNvPr id="3" name="Content Placeholder 2"/>
          <p:cNvSpPr>
            <a:spLocks noGrp="1"/>
          </p:cNvSpPr>
          <p:nvPr>
            <p:ph idx="1"/>
          </p:nvPr>
        </p:nvSpPr>
        <p:spPr>
          <a:xfrm>
            <a:off x="498565" y="1475618"/>
            <a:ext cx="10767745" cy="4642960"/>
          </a:xfrm>
        </p:spPr>
        <p:txBody>
          <a:bodyPr>
            <a:normAutofit lnSpcReduction="10000"/>
          </a:bodyPr>
          <a:lstStyle/>
          <a:p>
            <a:pPr marL="282575" indent="-282575">
              <a:buFont typeface="Arial" panose="020B0604020202020204" pitchFamily="34" charset="0"/>
              <a:buChar char="•"/>
            </a:pPr>
            <a:r>
              <a:rPr lang="en-US" dirty="0" smtClean="0"/>
              <a:t>FATCA grew out of the rule that American citizens and permanent residents are taxed on worldwide income, regardless of where they live. </a:t>
            </a:r>
            <a:endParaRPr lang="en-US" dirty="0"/>
          </a:p>
          <a:p>
            <a:pPr marL="282575" indent="-282575">
              <a:buFont typeface="Arial" panose="020B0604020202020204" pitchFamily="34" charset="0"/>
              <a:buChar char="•"/>
            </a:pPr>
            <a:r>
              <a:rPr lang="en-US" dirty="0" smtClean="0"/>
              <a:t>There was concern that assets held abroad would generate U.S. taxable income that is not reported.</a:t>
            </a:r>
          </a:p>
          <a:p>
            <a:pPr marL="282575" indent="-282575">
              <a:buFont typeface="Arial" panose="020B0604020202020204" pitchFamily="34" charset="0"/>
              <a:buChar char="•"/>
            </a:pPr>
            <a:r>
              <a:rPr lang="en-US" dirty="0" smtClean="0"/>
              <a:t>Foreign financial institutions are required </a:t>
            </a:r>
            <a:r>
              <a:rPr lang="en-US" dirty="0"/>
              <a:t>to report information on financial accounts held directly or indirectly by </a:t>
            </a:r>
            <a:r>
              <a:rPr lang="en-US" dirty="0" smtClean="0"/>
              <a:t>U.S. persons.</a:t>
            </a:r>
          </a:p>
          <a:p>
            <a:pPr marL="282575" indent="-282575">
              <a:buFont typeface="Arial" panose="020B0604020202020204" pitchFamily="34" charset="0"/>
              <a:buChar char="•"/>
            </a:pPr>
            <a:r>
              <a:rPr lang="en-US" dirty="0"/>
              <a:t>Certain U.S. taxpayers holding financial assets outside the U.S. must report those assets to the IRS </a:t>
            </a:r>
            <a:r>
              <a:rPr lang="en-US" dirty="0" smtClean="0"/>
              <a:t>(e.g. aggregate </a:t>
            </a:r>
            <a:r>
              <a:rPr lang="en-US" dirty="0"/>
              <a:t>value &gt; $50,000</a:t>
            </a:r>
            <a:r>
              <a:rPr lang="en-US" dirty="0" smtClean="0"/>
              <a:t>)</a:t>
            </a:r>
          </a:p>
          <a:p>
            <a:pPr marL="282575" indent="-282575">
              <a:buFont typeface="Arial" panose="020B0604020202020204" pitchFamily="34" charset="0"/>
              <a:buChar char="•"/>
            </a:pPr>
            <a:r>
              <a:rPr lang="en-US" dirty="0" smtClean="0"/>
              <a:t>Taxpayers must still comply with other reporting requirements for </a:t>
            </a:r>
            <a:r>
              <a:rPr lang="en-US" dirty="0" smtClean="0"/>
              <a:t>U.S. taxpayers living </a:t>
            </a:r>
            <a:r>
              <a:rPr lang="en-US" dirty="0" smtClean="0"/>
              <a:t>abroad (e.g. FBAR)</a:t>
            </a:r>
            <a:endParaRPr lang="en-US" dirty="0"/>
          </a:p>
        </p:txBody>
      </p:sp>
      <p:sp>
        <p:nvSpPr>
          <p:cNvPr id="4" name="Footer Placeholder 3"/>
          <p:cNvSpPr>
            <a:spLocks noGrp="1"/>
          </p:cNvSpPr>
          <p:nvPr>
            <p:ph type="ftr" sz="quarter" idx="11"/>
          </p:nvPr>
        </p:nvSpPr>
        <p:spPr/>
        <p:txBody>
          <a:bodyPr/>
          <a:lstStyle/>
          <a:p>
            <a:r>
              <a:rPr lang="en-US" dirty="0" smtClean="0"/>
              <a:t>University of Nevada, Reno</a:t>
            </a:r>
            <a:endParaRPr lang="en-US" dirty="0"/>
          </a:p>
        </p:txBody>
      </p:sp>
    </p:spTree>
    <p:extLst>
      <p:ext uri="{BB962C8B-B14F-4D97-AF65-F5344CB8AC3E}">
        <p14:creationId xmlns:p14="http://schemas.microsoft.com/office/powerpoint/2010/main" val="2802420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Penalties for FATCA Noncompliance</a:t>
            </a:r>
            <a:endParaRPr lang="en-US" dirty="0"/>
          </a:p>
        </p:txBody>
      </p:sp>
      <p:sp>
        <p:nvSpPr>
          <p:cNvPr id="3" name="Content Placeholder 2"/>
          <p:cNvSpPr>
            <a:spLocks noGrp="1"/>
          </p:cNvSpPr>
          <p:nvPr>
            <p:ph idx="1"/>
          </p:nvPr>
        </p:nvSpPr>
        <p:spPr>
          <a:xfrm>
            <a:off x="498566" y="1475619"/>
            <a:ext cx="10058400" cy="4023360"/>
          </a:xfrm>
        </p:spPr>
        <p:txBody>
          <a:bodyPr>
            <a:normAutofit/>
          </a:bodyPr>
          <a:lstStyle/>
          <a:p>
            <a:pPr marL="282575" indent="-282575">
              <a:buFont typeface="Arial" panose="020B0604020202020204" pitchFamily="34" charset="0"/>
              <a:buChar char="•"/>
            </a:pPr>
            <a:r>
              <a:rPr lang="en-US" dirty="0" smtClean="0"/>
              <a:t>Failure </a:t>
            </a:r>
            <a:r>
              <a:rPr lang="en-US" dirty="0"/>
              <a:t>to report foreign financial assets on Form 8938 will result in a penalty of $10,000 (and a penalty up to $50,000 for continued failure after IRS notification).  Further, underpayments of tax attributable to non-disclosed foreign financial assets will be subject to an additional substantial understatement penalty of 40 percent</a:t>
            </a:r>
            <a:r>
              <a:rPr lang="en-US" dirty="0" smtClean="0"/>
              <a:t>.</a:t>
            </a:r>
          </a:p>
          <a:p>
            <a:pPr marL="0" indent="0">
              <a:buNone/>
            </a:pPr>
            <a:r>
              <a:rPr lang="en-US" sz="2400" i="1" dirty="0" smtClean="0"/>
              <a:t>IRS summary of Key FATCA Provisions</a:t>
            </a:r>
          </a:p>
          <a:p>
            <a:pPr marL="0" indent="0">
              <a:buNone/>
            </a:pPr>
            <a:r>
              <a:rPr lang="en-US" sz="2000" i="1" dirty="0">
                <a:hlinkClick r:id="rId2"/>
              </a:rPr>
              <a:t>https://</a:t>
            </a:r>
            <a:r>
              <a:rPr lang="en-US" sz="2000" i="1" dirty="0" smtClean="0">
                <a:hlinkClick r:id="rId2"/>
              </a:rPr>
              <a:t>www.irs.gov/businesses/corporations/summary-of-key-fatca-provisions</a:t>
            </a:r>
            <a:endParaRPr lang="en-US" sz="2000" i="1" dirty="0" smtClean="0"/>
          </a:p>
          <a:p>
            <a:pPr marL="0" indent="0">
              <a:buNone/>
            </a:pPr>
            <a:endParaRPr lang="en-US" sz="2000" i="1" dirty="0" smtClean="0"/>
          </a:p>
        </p:txBody>
      </p:sp>
      <p:sp>
        <p:nvSpPr>
          <p:cNvPr id="4" name="Footer Placeholder 3"/>
          <p:cNvSpPr>
            <a:spLocks noGrp="1"/>
          </p:cNvSpPr>
          <p:nvPr>
            <p:ph type="ftr" sz="quarter" idx="11"/>
          </p:nvPr>
        </p:nvSpPr>
        <p:spPr/>
        <p:txBody>
          <a:bodyPr/>
          <a:lstStyle/>
          <a:p>
            <a:r>
              <a:rPr lang="en-US" dirty="0" smtClean="0"/>
              <a:t>University of Nevada, Reno</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3681" y="3701143"/>
            <a:ext cx="1330861" cy="2499421"/>
          </a:xfrm>
          <a:prstGeom prst="rect">
            <a:avLst/>
          </a:prstGeom>
        </p:spPr>
      </p:pic>
    </p:spTree>
    <p:extLst>
      <p:ext uri="{BB962C8B-B14F-4D97-AF65-F5344CB8AC3E}">
        <p14:creationId xmlns:p14="http://schemas.microsoft.com/office/powerpoint/2010/main" val="293492924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91140"/>
          </a:xfrm>
        </p:spPr>
        <p:txBody>
          <a:bodyPr/>
          <a:lstStyle/>
          <a:p>
            <a:r>
              <a:rPr lang="en-US" dirty="0"/>
              <a:t>Motivation for Study</a:t>
            </a:r>
          </a:p>
        </p:txBody>
      </p:sp>
      <p:sp>
        <p:nvSpPr>
          <p:cNvPr id="3" name="Content Placeholder 2"/>
          <p:cNvSpPr>
            <a:spLocks noGrp="1"/>
          </p:cNvSpPr>
          <p:nvPr>
            <p:ph idx="1"/>
          </p:nvPr>
        </p:nvSpPr>
        <p:spPr>
          <a:xfrm>
            <a:off x="1068387" y="1277743"/>
            <a:ext cx="6422659" cy="4023360"/>
          </a:xfrm>
        </p:spPr>
        <p:txBody>
          <a:bodyPr>
            <a:normAutofit fontScale="92500"/>
          </a:bodyPr>
          <a:lstStyle/>
          <a:p>
            <a:pPr marL="346075" indent="-346075">
              <a:buFont typeface="Arial" panose="020B0604020202020204" pitchFamily="34" charset="0"/>
              <a:buChar char="•"/>
            </a:pPr>
            <a:endParaRPr lang="en-US" sz="2400" dirty="0"/>
          </a:p>
          <a:p>
            <a:pPr marL="346075" indent="-346075">
              <a:buFont typeface="Arial" panose="020B0604020202020204" pitchFamily="34" charset="0"/>
              <a:buChar char="•"/>
            </a:pPr>
            <a:r>
              <a:rPr lang="en-US" dirty="0"/>
              <a:t>M</a:t>
            </a:r>
            <a:r>
              <a:rPr lang="en-US" dirty="0" smtClean="0"/>
              <a:t>ost </a:t>
            </a:r>
            <a:r>
              <a:rPr lang="en-US" dirty="0"/>
              <a:t>Americans living </a:t>
            </a:r>
            <a:r>
              <a:rPr lang="en-US" dirty="0" smtClean="0"/>
              <a:t>abroad will probably </a:t>
            </a:r>
            <a:r>
              <a:rPr lang="en-US" dirty="0"/>
              <a:t>have foreign financial accounts as well as interest in other foreign financial </a:t>
            </a:r>
            <a:r>
              <a:rPr lang="en-US" dirty="0" smtClean="0"/>
              <a:t>assets. Many, if </a:t>
            </a:r>
            <a:r>
              <a:rPr lang="en-US" dirty="0"/>
              <a:t>not </a:t>
            </a:r>
            <a:r>
              <a:rPr lang="en-US" dirty="0" smtClean="0"/>
              <a:t>most, will be subject </a:t>
            </a:r>
            <a:r>
              <a:rPr lang="en-US" dirty="0"/>
              <a:t>to the </a:t>
            </a:r>
            <a:r>
              <a:rPr lang="en-US" dirty="0" smtClean="0"/>
              <a:t>FATCA </a:t>
            </a:r>
            <a:r>
              <a:rPr lang="en-US" dirty="0"/>
              <a:t>reporting requirements. </a:t>
            </a:r>
            <a:endParaRPr lang="en-US" dirty="0" smtClean="0"/>
          </a:p>
          <a:p>
            <a:pPr marL="346075" indent="-346075">
              <a:buFont typeface="Arial" panose="020B0604020202020204" pitchFamily="34" charset="0"/>
              <a:buChar char="•"/>
            </a:pPr>
            <a:r>
              <a:rPr lang="en-US" dirty="0" smtClean="0"/>
              <a:t>Our study was designed to assess the perceived </a:t>
            </a:r>
            <a:r>
              <a:rPr lang="en-US" dirty="0"/>
              <a:t>impact of the </a:t>
            </a:r>
            <a:r>
              <a:rPr lang="en-US" dirty="0" smtClean="0"/>
              <a:t>FATCA on taxpayer’s abroad, and their perceptions of the law.</a:t>
            </a:r>
            <a:endParaRPr lang="en-US" sz="2400" dirty="0"/>
          </a:p>
          <a:p>
            <a:endParaRPr lang="en-US" dirty="0"/>
          </a:p>
          <a:p>
            <a:endParaRPr lang="en-US" dirty="0"/>
          </a:p>
        </p:txBody>
      </p:sp>
      <p:sp>
        <p:nvSpPr>
          <p:cNvPr id="4" name="Footer Placeholder 3"/>
          <p:cNvSpPr>
            <a:spLocks noGrp="1"/>
          </p:cNvSpPr>
          <p:nvPr>
            <p:ph type="ftr" sz="quarter" idx="11"/>
          </p:nvPr>
        </p:nvSpPr>
        <p:spPr>
          <a:xfrm>
            <a:off x="3686185" y="6459785"/>
            <a:ext cx="4822804" cy="365125"/>
          </a:xfrm>
        </p:spPr>
        <p:txBody>
          <a:bodyPr/>
          <a:lstStyle/>
          <a:p>
            <a:r>
              <a:rPr lang="en-US" dirty="0"/>
              <a:t>University of Nevada, </a:t>
            </a:r>
            <a:r>
              <a:rPr lang="en-US" dirty="0" smtClean="0"/>
              <a:t>Reno</a:t>
            </a:r>
            <a:endParaRPr lang="en-US" sz="14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653" y="1754432"/>
            <a:ext cx="3384027" cy="2448292"/>
          </a:xfrm>
          <a:prstGeom prst="rect">
            <a:avLst/>
          </a:prstGeom>
        </p:spPr>
      </p:pic>
    </p:spTree>
    <p:extLst>
      <p:ext uri="{BB962C8B-B14F-4D97-AF65-F5344CB8AC3E}">
        <p14:creationId xmlns:p14="http://schemas.microsoft.com/office/powerpoint/2010/main" val="92538050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 of Study</a:t>
            </a:r>
            <a:endParaRPr lang="en-US" dirty="0"/>
          </a:p>
        </p:txBody>
      </p:sp>
      <p:sp>
        <p:nvSpPr>
          <p:cNvPr id="3" name="Content Placeholder 2"/>
          <p:cNvSpPr>
            <a:spLocks noGrp="1"/>
          </p:cNvSpPr>
          <p:nvPr>
            <p:ph idx="1"/>
          </p:nvPr>
        </p:nvSpPr>
        <p:spPr>
          <a:xfrm>
            <a:off x="1097280" y="2630311"/>
            <a:ext cx="10058400" cy="3238782"/>
          </a:xfrm>
        </p:spPr>
        <p:txBody>
          <a:bodyPr/>
          <a:lstStyle/>
          <a:p>
            <a:pPr marL="338138" indent="-338138">
              <a:buFont typeface="Arial" panose="020B0604020202020204" pitchFamily="34" charset="0"/>
              <a:buChar char="•"/>
            </a:pPr>
            <a:r>
              <a:rPr lang="en-US" dirty="0" smtClean="0"/>
              <a:t>The paper is fairly raw at the moment.</a:t>
            </a:r>
          </a:p>
          <a:p>
            <a:pPr marL="338138" indent="-338138">
              <a:buFont typeface="Arial" panose="020B0604020202020204" pitchFamily="34" charset="0"/>
              <a:buChar char="•"/>
            </a:pPr>
            <a:r>
              <a:rPr lang="en-US" dirty="0" smtClean="0"/>
              <a:t>We are thinking about how best to frame the study and the most appropriate outlet to which to submit it.</a:t>
            </a:r>
          </a:p>
          <a:p>
            <a:pPr marL="338138" indent="-338138">
              <a:buFont typeface="Arial" panose="020B0604020202020204" pitchFamily="34" charset="0"/>
              <a:buChar char="•"/>
            </a:pPr>
            <a:r>
              <a:rPr lang="en-US" dirty="0"/>
              <a:t>Any </a:t>
            </a:r>
            <a:r>
              <a:rPr lang="en-US" dirty="0" smtClean="0"/>
              <a:t>input is </a:t>
            </a:r>
            <a:r>
              <a:rPr lang="en-US" dirty="0"/>
              <a:t>appreciated. </a:t>
            </a:r>
          </a:p>
        </p:txBody>
      </p:sp>
      <p:sp>
        <p:nvSpPr>
          <p:cNvPr id="4" name="Footer Placeholder 3"/>
          <p:cNvSpPr>
            <a:spLocks noGrp="1"/>
          </p:cNvSpPr>
          <p:nvPr>
            <p:ph type="ftr" sz="quarter" idx="11"/>
          </p:nvPr>
        </p:nvSpPr>
        <p:spPr/>
        <p:txBody>
          <a:bodyPr/>
          <a:lstStyle/>
          <a:p>
            <a:r>
              <a:rPr lang="en-US" smtClean="0"/>
              <a:t>University of Nevada, Reno</a:t>
            </a:r>
            <a:endParaRPr lang="en-US" dirty="0"/>
          </a:p>
        </p:txBody>
      </p:sp>
      <p:pic>
        <p:nvPicPr>
          <p:cNvPr id="5" name="Picture 4"/>
          <p:cNvPicPr>
            <a:picLocks noChangeAspect="1"/>
          </p:cNvPicPr>
          <p:nvPr/>
        </p:nvPicPr>
        <p:blipFill>
          <a:blip r:embed="rId2"/>
          <a:stretch>
            <a:fillRect/>
          </a:stretch>
        </p:blipFill>
        <p:spPr>
          <a:xfrm>
            <a:off x="7273570" y="413698"/>
            <a:ext cx="4694064" cy="1821501"/>
          </a:xfrm>
          <a:prstGeom prst="rect">
            <a:avLst/>
          </a:prstGeom>
        </p:spPr>
      </p:pic>
    </p:spTree>
    <p:extLst>
      <p:ext uri="{BB962C8B-B14F-4D97-AF65-F5344CB8AC3E}">
        <p14:creationId xmlns:p14="http://schemas.microsoft.com/office/powerpoint/2010/main" val="417305523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 to the Literature</a:t>
            </a:r>
          </a:p>
        </p:txBody>
      </p:sp>
      <p:sp>
        <p:nvSpPr>
          <p:cNvPr id="3" name="Content Placeholder 2"/>
          <p:cNvSpPr>
            <a:spLocks noGrp="1"/>
          </p:cNvSpPr>
          <p:nvPr>
            <p:ph idx="1"/>
          </p:nvPr>
        </p:nvSpPr>
        <p:spPr>
          <a:xfrm>
            <a:off x="1068387" y="1402871"/>
            <a:ext cx="10058400" cy="4023360"/>
          </a:xfrm>
        </p:spPr>
        <p:txBody>
          <a:bodyPr/>
          <a:lstStyle/>
          <a:p>
            <a:pPr marL="346075" indent="-346075">
              <a:buFont typeface="Arial" panose="020B0604020202020204" pitchFamily="34" charset="0"/>
              <a:buChar char="•"/>
            </a:pPr>
            <a:endParaRPr lang="en-US" sz="2400" dirty="0">
              <a:solidFill>
                <a:schemeClr val="tx1"/>
              </a:solidFill>
            </a:endParaRPr>
          </a:p>
          <a:p>
            <a:pPr marL="346075" indent="-346075">
              <a:buFont typeface="Arial" panose="020B0604020202020204" pitchFamily="34" charset="0"/>
              <a:buChar char="•"/>
            </a:pPr>
            <a:endParaRPr lang="en-US" sz="2400" dirty="0">
              <a:solidFill>
                <a:schemeClr val="tx1"/>
              </a:solidFill>
            </a:endParaRPr>
          </a:p>
          <a:p>
            <a:r>
              <a:rPr lang="en-US" sz="3200" dirty="0" smtClean="0"/>
              <a:t>Our paper examines </a:t>
            </a:r>
            <a:r>
              <a:rPr lang="en-US" sz="3200" dirty="0"/>
              <a:t>individuals’ experiences </a:t>
            </a:r>
            <a:r>
              <a:rPr lang="en-US" sz="3200" dirty="0" smtClean="0"/>
              <a:t>with, </a:t>
            </a:r>
            <a:r>
              <a:rPr lang="en-US" sz="3200" dirty="0"/>
              <a:t>and perceptions </a:t>
            </a:r>
            <a:r>
              <a:rPr lang="en-US" sz="3200" dirty="0" smtClean="0"/>
              <a:t>of, </a:t>
            </a:r>
            <a:r>
              <a:rPr lang="en-US" sz="3200" dirty="0"/>
              <a:t>the foreign tax reporting rules which we contrast against the </a:t>
            </a:r>
            <a:r>
              <a:rPr lang="en-US" sz="3200" dirty="0" smtClean="0"/>
              <a:t>intent of these provisions. </a:t>
            </a:r>
            <a:endParaRPr lang="en-US" sz="3200" dirty="0"/>
          </a:p>
          <a:p>
            <a:pPr marL="346075" indent="-346075">
              <a:buFont typeface="Arial" panose="020B0604020202020204" pitchFamily="34" charset="0"/>
              <a:buChar char="•"/>
            </a:pPr>
            <a:endParaRPr lang="en-US" sz="2400" dirty="0">
              <a:solidFill>
                <a:srgbClr val="FF0000"/>
              </a:solidFill>
            </a:endParaRPr>
          </a:p>
          <a:p>
            <a:endParaRPr lang="en-US" dirty="0"/>
          </a:p>
          <a:p>
            <a:endParaRPr lang="en-US" dirty="0"/>
          </a:p>
        </p:txBody>
      </p:sp>
      <p:sp>
        <p:nvSpPr>
          <p:cNvPr id="4" name="Footer Placeholder 3"/>
          <p:cNvSpPr>
            <a:spLocks noGrp="1"/>
          </p:cNvSpPr>
          <p:nvPr>
            <p:ph type="ftr" sz="quarter" idx="11"/>
          </p:nvPr>
        </p:nvSpPr>
        <p:spPr>
          <a:xfrm>
            <a:off x="3686185" y="6459785"/>
            <a:ext cx="4822804" cy="365125"/>
          </a:xfrm>
        </p:spPr>
        <p:txBody>
          <a:bodyPr/>
          <a:lstStyle/>
          <a:p>
            <a:r>
              <a:rPr lang="en-US" dirty="0"/>
              <a:t>University of Nevada, </a:t>
            </a:r>
            <a:r>
              <a:rPr lang="en-US" dirty="0" smtClean="0"/>
              <a:t>Reno</a:t>
            </a:r>
            <a:endParaRPr lang="en-US" sz="1400" b="1" dirty="0"/>
          </a:p>
        </p:txBody>
      </p:sp>
      <p:pic>
        <p:nvPicPr>
          <p:cNvPr id="5" name="Picture 4"/>
          <p:cNvPicPr>
            <a:picLocks noChangeAspect="1"/>
          </p:cNvPicPr>
          <p:nvPr/>
        </p:nvPicPr>
        <p:blipFill>
          <a:blip r:embed="rId2"/>
          <a:stretch>
            <a:fillRect/>
          </a:stretch>
        </p:blipFill>
        <p:spPr>
          <a:xfrm>
            <a:off x="8508989" y="3910900"/>
            <a:ext cx="3125798" cy="2241138"/>
          </a:xfrm>
          <a:prstGeom prst="rect">
            <a:avLst/>
          </a:prstGeom>
        </p:spPr>
      </p:pic>
    </p:spTree>
    <p:extLst>
      <p:ext uri="{BB962C8B-B14F-4D97-AF65-F5344CB8AC3E}">
        <p14:creationId xmlns:p14="http://schemas.microsoft.com/office/powerpoint/2010/main" val="663969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a:xfrm>
            <a:off x="1097280" y="2506132"/>
            <a:ext cx="10058400" cy="3362961"/>
          </a:xfrm>
        </p:spPr>
        <p:txBody>
          <a:bodyPr/>
          <a:lstStyle/>
          <a:p>
            <a:pPr marL="914400" lvl="0" indent="-457200">
              <a:buClrTx/>
              <a:buFont typeface="+mj-lt"/>
              <a:buAutoNum type="arabicPeriod"/>
            </a:pPr>
            <a:r>
              <a:rPr lang="en-US" dirty="0"/>
              <a:t>Do Americans living abroad have a generally favorable or unfavorable view of U.S tax law as it relates to their living overseas?</a:t>
            </a:r>
          </a:p>
          <a:p>
            <a:pPr marL="914400" indent="-457200">
              <a:buClrTx/>
              <a:buFont typeface="+mj-lt"/>
              <a:buAutoNum type="arabicPeriod"/>
            </a:pPr>
            <a:r>
              <a:rPr lang="en-US" dirty="0"/>
              <a:t>How do Americans living abroad perceive the problem of tax evasion in the United States and in the country of residence</a:t>
            </a:r>
            <a:r>
              <a:rPr lang="en-US" dirty="0" smtClean="0"/>
              <a:t>?</a:t>
            </a:r>
          </a:p>
          <a:p>
            <a:pPr marL="914400" indent="-457200">
              <a:buClrTx/>
              <a:buFont typeface="+mj-lt"/>
              <a:buAutoNum type="arabicPeriod"/>
            </a:pPr>
            <a:r>
              <a:rPr lang="en-US" dirty="0" smtClean="0"/>
              <a:t>What </a:t>
            </a:r>
            <a:r>
              <a:rPr lang="en-US" dirty="0"/>
              <a:t>is the impact of FATCA on American citizens abroad?</a:t>
            </a:r>
          </a:p>
          <a:p>
            <a:pPr marL="581533" lvl="1" indent="-288925">
              <a:buFont typeface="Arial" panose="020B0604020202020204" pitchFamily="34" charset="0"/>
              <a:buChar char="•"/>
            </a:pPr>
            <a:endParaRPr lang="en-US" dirty="0"/>
          </a:p>
          <a:p>
            <a:endParaRPr lang="en-US" dirty="0"/>
          </a:p>
          <a:p>
            <a:pPr marL="288925" indent="-288925">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dirty="0"/>
              <a:t>University of Nevada, </a:t>
            </a:r>
            <a:r>
              <a:rPr lang="en-US" dirty="0" smtClean="0"/>
              <a:t>Reno</a:t>
            </a:r>
            <a:endParaRPr lang="en-US" dirty="0"/>
          </a:p>
        </p:txBody>
      </p:sp>
      <p:pic>
        <p:nvPicPr>
          <p:cNvPr id="5" name="Picture 4"/>
          <p:cNvPicPr>
            <a:picLocks noChangeAspect="1"/>
          </p:cNvPicPr>
          <p:nvPr/>
        </p:nvPicPr>
        <p:blipFill>
          <a:blip r:embed="rId2"/>
          <a:stretch>
            <a:fillRect/>
          </a:stretch>
        </p:blipFill>
        <p:spPr>
          <a:xfrm>
            <a:off x="9098844" y="173715"/>
            <a:ext cx="2889955" cy="2167467"/>
          </a:xfrm>
          <a:prstGeom prst="rect">
            <a:avLst/>
          </a:prstGeom>
        </p:spPr>
      </p:pic>
    </p:spTree>
    <p:extLst>
      <p:ext uri="{BB962C8B-B14F-4D97-AF65-F5344CB8AC3E}">
        <p14:creationId xmlns:p14="http://schemas.microsoft.com/office/powerpoint/2010/main" val="2943164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p>
            <a:r>
              <a:rPr lang="en-US" dirty="0" smtClean="0"/>
              <a:t>Survey and Participants</a:t>
            </a:r>
            <a:endParaRPr lang="en-US" dirty="0"/>
          </a:p>
        </p:txBody>
      </p:sp>
      <p:sp>
        <p:nvSpPr>
          <p:cNvPr id="3" name="Content Placeholder 2"/>
          <p:cNvSpPr>
            <a:spLocks noGrp="1"/>
          </p:cNvSpPr>
          <p:nvPr>
            <p:ph idx="1"/>
          </p:nvPr>
        </p:nvSpPr>
        <p:spPr>
          <a:xfrm>
            <a:off x="1068387" y="1568506"/>
            <a:ext cx="8436098" cy="4427848"/>
          </a:xfrm>
        </p:spPr>
        <p:txBody>
          <a:bodyPr>
            <a:normAutofit/>
          </a:bodyPr>
          <a:lstStyle/>
          <a:p>
            <a:pPr marL="288925" indent="-288925">
              <a:buClrTx/>
              <a:buFont typeface="Arial" panose="020B0604020202020204" pitchFamily="34" charset="0"/>
              <a:buChar char="•"/>
            </a:pPr>
            <a:r>
              <a:rPr lang="en-US" dirty="0" smtClean="0"/>
              <a:t>We partnered with the American Citizens Abroad Global Foundation (ACAGF) to create the survey. </a:t>
            </a:r>
            <a:endParaRPr lang="en-US" dirty="0" smtClean="0"/>
          </a:p>
          <a:p>
            <a:pPr marL="288925" indent="-288925">
              <a:buClrTx/>
              <a:buFont typeface="Arial" panose="020B0604020202020204" pitchFamily="34" charset="0"/>
              <a:buChar char="•"/>
            </a:pPr>
            <a:r>
              <a:rPr lang="en-US" dirty="0" smtClean="0"/>
              <a:t>The survey was pre-tested on a focus group of researchers, pilot tested on 60 students, then opened to participants.</a:t>
            </a:r>
          </a:p>
          <a:p>
            <a:pPr marL="288925" indent="-288925">
              <a:buClrTx/>
              <a:buFont typeface="Arial" panose="020B0604020202020204" pitchFamily="34" charset="0"/>
              <a:buChar char="•"/>
            </a:pPr>
            <a:r>
              <a:rPr lang="en-US" dirty="0" smtClean="0"/>
              <a:t>The </a:t>
            </a:r>
            <a:r>
              <a:rPr lang="en-US" dirty="0"/>
              <a:t>resulting survey consisted of 36 questions.</a:t>
            </a:r>
          </a:p>
          <a:p>
            <a:pPr marL="288925" indent="-288925">
              <a:buClrTx/>
              <a:buFont typeface="Arial" panose="020B0604020202020204" pitchFamily="34" charset="0"/>
              <a:buChar char="•"/>
            </a:pPr>
            <a:r>
              <a:rPr lang="en-US" dirty="0" smtClean="0"/>
              <a:t>The </a:t>
            </a:r>
            <a:r>
              <a:rPr lang="en-US" dirty="0" smtClean="0"/>
              <a:t>ACAGF invited Americans living abroad to participate in survey via social media sites.</a:t>
            </a:r>
          </a:p>
          <a:p>
            <a:pPr marL="288925" indent="-288925">
              <a:buClrTx/>
              <a:buFont typeface="Arial" panose="020B0604020202020204" pitchFamily="34" charset="0"/>
              <a:buChar char="•"/>
            </a:pPr>
            <a:r>
              <a:rPr lang="en-US" dirty="0" smtClean="0"/>
              <a:t>684 </a:t>
            </a:r>
            <a:r>
              <a:rPr lang="en-US" dirty="0" smtClean="0"/>
              <a:t>people responded to the survey.</a:t>
            </a:r>
          </a:p>
          <a:p>
            <a:pPr marL="0" indent="0">
              <a:buClrTx/>
              <a:buNone/>
            </a:pPr>
            <a:endParaRPr lang="en-US" dirty="0" smtClean="0">
              <a:solidFill>
                <a:schemeClr val="tx1"/>
              </a:solidFill>
            </a:endParaRPr>
          </a:p>
          <a:p>
            <a:pPr marL="0" indent="0">
              <a:buClrTx/>
              <a:buNone/>
            </a:pPr>
            <a:endParaRPr lang="en-US" dirty="0">
              <a:solidFill>
                <a:schemeClr val="tx1"/>
              </a:solidFill>
            </a:endParaRPr>
          </a:p>
        </p:txBody>
      </p:sp>
      <p:sp>
        <p:nvSpPr>
          <p:cNvPr id="4" name="Footer Placeholder 3"/>
          <p:cNvSpPr>
            <a:spLocks noGrp="1"/>
          </p:cNvSpPr>
          <p:nvPr>
            <p:ph type="ftr" sz="quarter" idx="11"/>
          </p:nvPr>
        </p:nvSpPr>
        <p:spPr/>
        <p:txBody>
          <a:bodyPr/>
          <a:lstStyle/>
          <a:p>
            <a:r>
              <a:rPr lang="en-US" dirty="0"/>
              <a:t>University of Nevada, </a:t>
            </a:r>
            <a:r>
              <a:rPr lang="en-US" dirty="0" smtClean="0"/>
              <a:t>Reno</a:t>
            </a:r>
            <a:endParaRPr lang="en-US" dirty="0"/>
          </a:p>
        </p:txBody>
      </p:sp>
      <p:pic>
        <p:nvPicPr>
          <p:cNvPr id="5" name="Picture 4"/>
          <p:cNvPicPr>
            <a:picLocks noChangeAspect="1"/>
          </p:cNvPicPr>
          <p:nvPr/>
        </p:nvPicPr>
        <p:blipFill>
          <a:blip r:embed="rId2"/>
          <a:stretch>
            <a:fillRect/>
          </a:stretch>
        </p:blipFill>
        <p:spPr>
          <a:xfrm>
            <a:off x="9584267" y="4211155"/>
            <a:ext cx="2607733" cy="1953283"/>
          </a:xfrm>
          <a:prstGeom prst="rect">
            <a:avLst/>
          </a:prstGeom>
        </p:spPr>
      </p:pic>
    </p:spTree>
    <p:extLst>
      <p:ext uri="{BB962C8B-B14F-4D97-AF65-F5344CB8AC3E}">
        <p14:creationId xmlns:p14="http://schemas.microsoft.com/office/powerpoint/2010/main" val="161528566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24686</TotalTime>
  <Words>1262</Words>
  <Application>Microsoft Office PowerPoint</Application>
  <PresentationFormat>Widescreen</PresentationFormat>
  <Paragraphs>135</Paragraphs>
  <Slides>24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Calibri Light</vt:lpstr>
      <vt:lpstr>Symbol</vt:lpstr>
      <vt:lpstr>Times New Roman</vt:lpstr>
      <vt:lpstr>Retrospect</vt:lpstr>
      <vt:lpstr>Document</vt:lpstr>
      <vt:lpstr>Perceived and Actual Consequences of the Foreign Account Tax Compliance Act: A Survey of Americans Living Abroad</vt:lpstr>
      <vt:lpstr>Today’s Presentation</vt:lpstr>
      <vt:lpstr>FATCA (Foreign Account Tax Compliance Act) </vt:lpstr>
      <vt:lpstr>Penalties for FATCA Noncompliance</vt:lpstr>
      <vt:lpstr>Motivation for Study</vt:lpstr>
      <vt:lpstr>Current Status of Study</vt:lpstr>
      <vt:lpstr>Contribution to the Literature</vt:lpstr>
      <vt:lpstr>Research Questions</vt:lpstr>
      <vt:lpstr>Survey and Participants</vt:lpstr>
      <vt:lpstr>PowerPoint Presentation</vt:lpstr>
      <vt:lpstr>RQ2: How do Americans living abroad perceive the problem of tax evasion in the United States and in the country of residence?</vt:lpstr>
      <vt:lpstr>PowerPoint Presentation</vt:lpstr>
      <vt:lpstr>PowerPoint Presentation</vt:lpstr>
      <vt:lpstr>PowerPoint Presentation</vt:lpstr>
      <vt:lpstr>FATCA in the News</vt:lpstr>
      <vt:lpstr>Findings</vt:lpstr>
      <vt:lpstr>Conclusion: What Can Be Done?</vt:lpstr>
      <vt:lpstr>Thank you!</vt:lpstr>
      <vt:lpstr>Foreign Tax Reporting Rules</vt:lpstr>
      <vt:lpstr>Foreign Tax Reporting Rules (continued)</vt:lpstr>
      <vt:lpstr>Respondent’s Country of Residence</vt:lpstr>
      <vt:lpstr>Respondent’s Reasons for Living Abroad</vt:lpstr>
      <vt:lpstr>Respondent’s Citizenship Status</vt:lpstr>
      <vt:lpstr>Age of Respondents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dc:creator>
  <cp:lastModifiedBy>Sonja E Pippin</cp:lastModifiedBy>
  <cp:revision>224</cp:revision>
  <dcterms:created xsi:type="dcterms:W3CDTF">2017-04-01T15:07:52Z</dcterms:created>
  <dcterms:modified xsi:type="dcterms:W3CDTF">2017-11-10T02:07:39Z</dcterms:modified>
</cp:coreProperties>
</file>