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23"/>
  </p:notesMasterIdLst>
  <p:handoutMasterIdLst>
    <p:handoutMasterId r:id="rId24"/>
  </p:handoutMasterIdLst>
  <p:sldIdLst>
    <p:sldId id="257" r:id="rId2"/>
    <p:sldId id="260" r:id="rId3"/>
    <p:sldId id="285" r:id="rId4"/>
    <p:sldId id="259" r:id="rId5"/>
    <p:sldId id="274" r:id="rId6"/>
    <p:sldId id="278" r:id="rId7"/>
    <p:sldId id="275" r:id="rId8"/>
    <p:sldId id="276" r:id="rId9"/>
    <p:sldId id="263" r:id="rId10"/>
    <p:sldId id="281" r:id="rId11"/>
    <p:sldId id="264" r:id="rId12"/>
    <p:sldId id="265" r:id="rId13"/>
    <p:sldId id="273" r:id="rId14"/>
    <p:sldId id="267" r:id="rId15"/>
    <p:sldId id="277" r:id="rId16"/>
    <p:sldId id="282" r:id="rId17"/>
    <p:sldId id="283" r:id="rId18"/>
    <p:sldId id="284" r:id="rId19"/>
    <p:sldId id="262" r:id="rId20"/>
    <p:sldId id="272" r:id="rId21"/>
    <p:sldId id="271"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77" autoAdjust="0"/>
    <p:restoredTop sz="94660"/>
  </p:normalViewPr>
  <p:slideViewPr>
    <p:cSldViewPr snapToGrid="0" snapToObjects="1">
      <p:cViewPr varScale="1">
        <p:scale>
          <a:sx n="62" d="100"/>
          <a:sy n="62" d="100"/>
        </p:scale>
        <p:origin x="826" y="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522540A-F942-4D43-8989-91A2B84B1E67}" type="datetimeFigureOut">
              <a:rPr lang="en-US" smtClean="0"/>
              <a:t>11/3/2017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FC6D71-F80A-A74A-A7F8-D06C0E9456A4}" type="slidenum">
              <a:rPr lang="en-US" smtClean="0"/>
              <a:t>‹#›</a:t>
            </a:fld>
            <a:endParaRPr lang="en-US"/>
          </a:p>
        </p:txBody>
      </p:sp>
    </p:spTree>
    <p:extLst>
      <p:ext uri="{BB962C8B-B14F-4D97-AF65-F5344CB8AC3E}">
        <p14:creationId xmlns:p14="http://schemas.microsoft.com/office/powerpoint/2010/main" val="36311128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085373-FF77-E844-85B9-D78EE4D94E13}" type="datetimeFigureOut">
              <a:rPr lang="en-US" smtClean="0"/>
              <a:t>11/3/2017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74FE00-9255-9F46-9BB9-B0F839FF13C2}" type="slidenum">
              <a:rPr lang="en-US" smtClean="0"/>
              <a:t>‹#›</a:t>
            </a:fld>
            <a:endParaRPr lang="en-US"/>
          </a:p>
        </p:txBody>
      </p:sp>
    </p:spTree>
    <p:extLst>
      <p:ext uri="{BB962C8B-B14F-4D97-AF65-F5344CB8AC3E}">
        <p14:creationId xmlns:p14="http://schemas.microsoft.com/office/powerpoint/2010/main" val="103793955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EB5E7D-0C02-224B-9B76-26AF70ACC03E}" type="slidenum">
              <a:rPr lang="en-US" smtClean="0"/>
              <a:pPr/>
              <a:t>1</a:t>
            </a:fld>
            <a:endParaRPr lang="en-US"/>
          </a:p>
        </p:txBody>
      </p:sp>
    </p:spTree>
    <p:extLst>
      <p:ext uri="{BB962C8B-B14F-4D97-AF65-F5344CB8AC3E}">
        <p14:creationId xmlns:p14="http://schemas.microsoft.com/office/powerpoint/2010/main" val="1579183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28841"/>
            <a:ext cx="7772400" cy="1301965"/>
          </a:xfrm>
          <a:prstGeom prst="rect">
            <a:avLst/>
          </a:prstGeom>
        </p:spPr>
        <p:txBody>
          <a:bodyPr>
            <a:normAutofit/>
          </a:bodyPr>
          <a:lstStyle>
            <a:lvl1pPr algn="l">
              <a:defRPr sz="3600" b="0" i="0" baseline="0">
                <a:ln>
                  <a:noFill/>
                </a:ln>
                <a:solidFill>
                  <a:srgbClr val="18453B"/>
                </a:solidFill>
                <a:latin typeface="Gotham-Bold"/>
                <a:cs typeface="Gotham-Bold"/>
              </a:defRPr>
            </a:lvl1pPr>
          </a:lstStyle>
          <a:p>
            <a:r>
              <a:rPr lang="en-US"/>
              <a:t>Click to edit Master title style</a:t>
            </a:r>
            <a:endParaRPr lang="en-US" dirty="0"/>
          </a:p>
        </p:txBody>
      </p:sp>
      <p:sp>
        <p:nvSpPr>
          <p:cNvPr id="3" name="Subtitle 2"/>
          <p:cNvSpPr>
            <a:spLocks noGrp="1"/>
          </p:cNvSpPr>
          <p:nvPr>
            <p:ph type="subTitle" idx="1"/>
          </p:nvPr>
        </p:nvSpPr>
        <p:spPr>
          <a:xfrm>
            <a:off x="685800" y="3030807"/>
            <a:ext cx="7772400" cy="2102356"/>
          </a:xfrm>
          <a:prstGeom prst="rect">
            <a:avLst/>
          </a:prstGeom>
        </p:spPr>
        <p:txBody>
          <a:bodyPr anchor="t">
            <a:normAutofit/>
          </a:bodyPr>
          <a:lstStyle>
            <a:lvl1pPr marL="0" indent="0" algn="l">
              <a:buNone/>
              <a:defRPr sz="2400" b="0" i="0">
                <a:solidFill>
                  <a:schemeClr val="tx1"/>
                </a:solidFill>
                <a:latin typeface="Gotham Book"/>
                <a:cs typeface="Gotham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r>
              <a:rPr lang="en-US"/>
              <a:t>November 2017</a:t>
            </a:r>
          </a:p>
        </p:txBody>
      </p:sp>
      <p:sp>
        <p:nvSpPr>
          <p:cNvPr id="5" name="Footer Placeholder 4"/>
          <p:cNvSpPr>
            <a:spLocks noGrp="1"/>
          </p:cNvSpPr>
          <p:nvPr>
            <p:ph type="ftr" sz="quarter" idx="11"/>
          </p:nvPr>
        </p:nvSpPr>
        <p:spPr/>
        <p:txBody>
          <a:bodyPr/>
          <a:lstStyle>
            <a:lvl1pPr>
              <a:defRPr>
                <a:ea typeface="Gotham Book" pitchFamily="49" charset="0"/>
                <a:cs typeface="Gotham Book" pitchFamily="49" charset="0"/>
              </a:defRPr>
            </a:lvl1pPr>
          </a:lstStyle>
          <a:p>
            <a:r>
              <a:rPr lang="en-US"/>
              <a:t>Perspectives of Property Tax Incidence</a:t>
            </a:r>
          </a:p>
        </p:txBody>
      </p:sp>
      <p:sp>
        <p:nvSpPr>
          <p:cNvPr id="6" name="Slide Number Placeholder 5"/>
          <p:cNvSpPr>
            <a:spLocks noGrp="1"/>
          </p:cNvSpPr>
          <p:nvPr>
            <p:ph type="sldNum" sz="quarter" idx="12"/>
          </p:nvPr>
        </p:nvSpPr>
        <p:spPr/>
        <p:txBody>
          <a:bodyPr/>
          <a:lstStyle>
            <a:lvl1pPr>
              <a:defRPr/>
            </a:lvl1pPr>
          </a:lstStyle>
          <a:p>
            <a:fld id="{95D459B3-FCCC-1E4E-B708-25B02D126E3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48606"/>
            <a:ext cx="8229600" cy="480233"/>
          </a:xfrm>
          <a:prstGeom prst="rect">
            <a:avLst/>
          </a:prstGeom>
        </p:spPr>
        <p:txBody>
          <a:bodyPr>
            <a:normAutofit/>
          </a:bodyPr>
          <a:lstStyle>
            <a:lvl1pPr algn="l">
              <a:defRPr sz="3600" b="0" i="0" baseline="0">
                <a:solidFill>
                  <a:srgbClr val="18453B"/>
                </a:solidFill>
                <a:latin typeface="Gotham-Bold"/>
                <a:cs typeface="Gotham-Bold"/>
              </a:defRPr>
            </a:lvl1pPr>
          </a:lstStyle>
          <a:p>
            <a:r>
              <a:rPr lang="en-US"/>
              <a:t>Click to edit Master title style</a:t>
            </a:r>
            <a:endParaRPr lang="en-US" dirty="0"/>
          </a:p>
        </p:txBody>
      </p:sp>
      <p:sp>
        <p:nvSpPr>
          <p:cNvPr id="3" name="Content Placeholder 2"/>
          <p:cNvSpPr>
            <a:spLocks noGrp="1"/>
          </p:cNvSpPr>
          <p:nvPr>
            <p:ph idx="1"/>
          </p:nvPr>
        </p:nvSpPr>
        <p:spPr>
          <a:xfrm>
            <a:off x="457200" y="2059668"/>
            <a:ext cx="8229600" cy="4066495"/>
          </a:xfrm>
          <a:prstGeom prst="rect">
            <a:avLst/>
          </a:prstGeom>
        </p:spPr>
        <p:txBody>
          <a:bodyPr/>
          <a:lstStyle>
            <a:lvl1pPr>
              <a:buClr>
                <a:srgbClr val="18453B"/>
              </a:buClr>
              <a:buFont typeface="Arial"/>
              <a:buChar char="•"/>
              <a:defRPr sz="2800" b="0" i="0">
                <a:solidFill>
                  <a:schemeClr val="tx1"/>
                </a:solidFill>
                <a:latin typeface="Gotham Book"/>
                <a:cs typeface="Gotham Book"/>
              </a:defRPr>
            </a:lvl1pPr>
            <a:lvl2pPr>
              <a:buClr>
                <a:schemeClr val="tx1">
                  <a:lumMod val="75000"/>
                  <a:lumOff val="25000"/>
                </a:schemeClr>
              </a:buClr>
              <a:buSzPct val="85000"/>
              <a:buFont typeface="Arial"/>
              <a:buChar char="•"/>
              <a:defRPr sz="2400" b="0" i="0">
                <a:solidFill>
                  <a:schemeClr val="tx1"/>
                </a:solidFill>
                <a:latin typeface="Gotham Book"/>
                <a:cs typeface="Gotham Book"/>
              </a:defRPr>
            </a:lvl2pPr>
            <a:lvl3pPr>
              <a:buClr>
                <a:schemeClr val="tx1">
                  <a:lumMod val="75000"/>
                  <a:lumOff val="25000"/>
                </a:schemeClr>
              </a:buClr>
              <a:defRPr sz="2000" b="0" i="0">
                <a:solidFill>
                  <a:schemeClr val="tx1"/>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r>
              <a:rPr lang="en-US"/>
              <a:t>November 2017</a:t>
            </a:r>
          </a:p>
        </p:txBody>
      </p:sp>
      <p:sp>
        <p:nvSpPr>
          <p:cNvPr id="5" name="Footer Placeholder 4"/>
          <p:cNvSpPr>
            <a:spLocks noGrp="1"/>
          </p:cNvSpPr>
          <p:nvPr>
            <p:ph type="ftr" sz="quarter" idx="11"/>
          </p:nvPr>
        </p:nvSpPr>
        <p:spPr/>
        <p:txBody>
          <a:bodyPr/>
          <a:lstStyle>
            <a:lvl1pPr>
              <a:defRPr>
                <a:ea typeface="Gotham Book" pitchFamily="49" charset="0"/>
                <a:cs typeface="Gotham Book" pitchFamily="49" charset="0"/>
              </a:defRPr>
            </a:lvl1pPr>
          </a:lstStyle>
          <a:p>
            <a:r>
              <a:rPr lang="en-US"/>
              <a:t>Perspectives of Property Tax Incidence</a:t>
            </a:r>
          </a:p>
        </p:txBody>
      </p:sp>
      <p:sp>
        <p:nvSpPr>
          <p:cNvPr id="6" name="Slide Number Placeholder 5"/>
          <p:cNvSpPr>
            <a:spLocks noGrp="1"/>
          </p:cNvSpPr>
          <p:nvPr>
            <p:ph type="sldNum" sz="quarter" idx="12"/>
          </p:nvPr>
        </p:nvSpPr>
        <p:spPr/>
        <p:txBody>
          <a:bodyPr/>
          <a:lstStyle>
            <a:lvl1pPr>
              <a:defRPr/>
            </a:lvl1pPr>
          </a:lstStyle>
          <a:p>
            <a:fld id="{95D459B3-FCCC-1E4E-B708-25B02D126E3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03154"/>
            <a:ext cx="8229600" cy="875092"/>
          </a:xfrm>
          <a:prstGeom prst="rect">
            <a:avLst/>
          </a:prstGeom>
        </p:spPr>
        <p:txBody>
          <a:bodyPr>
            <a:normAutofit/>
          </a:bodyPr>
          <a:lstStyle>
            <a:lvl1pPr algn="l">
              <a:defRPr sz="3600" b="0" i="0" baseline="0">
                <a:solidFill>
                  <a:srgbClr val="18453B"/>
                </a:solidFill>
                <a:latin typeface="Gotham-Bold"/>
                <a:cs typeface="Gotham-Bold"/>
              </a:defRPr>
            </a:lvl1pPr>
          </a:lstStyle>
          <a:p>
            <a:r>
              <a:rPr lang="en-US"/>
              <a:t>Click to edit Master title style</a:t>
            </a:r>
            <a:endParaRPr lang="en-US" dirty="0"/>
          </a:p>
        </p:txBody>
      </p:sp>
      <p:sp>
        <p:nvSpPr>
          <p:cNvPr id="3" name="Content Placeholder 2"/>
          <p:cNvSpPr>
            <a:spLocks noGrp="1"/>
          </p:cNvSpPr>
          <p:nvPr>
            <p:ph idx="1"/>
          </p:nvPr>
        </p:nvSpPr>
        <p:spPr>
          <a:xfrm>
            <a:off x="457200" y="2059668"/>
            <a:ext cx="3950704" cy="4296682"/>
          </a:xfrm>
          <a:prstGeom prst="rect">
            <a:avLst/>
          </a:prstGeom>
        </p:spPr>
        <p:txBody>
          <a:bodyPr/>
          <a:lstStyle>
            <a:lvl1pPr>
              <a:buClr>
                <a:schemeClr val="tx1">
                  <a:lumMod val="75000"/>
                  <a:lumOff val="25000"/>
                </a:schemeClr>
              </a:buClr>
              <a:buFont typeface="Arial"/>
              <a:buChar char="•"/>
              <a:defRPr sz="2800" b="0" i="0">
                <a:solidFill>
                  <a:schemeClr val="tx1"/>
                </a:solidFill>
                <a:latin typeface="Gotham Book"/>
                <a:cs typeface="Gotham Book"/>
              </a:defRPr>
            </a:lvl1pPr>
            <a:lvl2pPr>
              <a:buClr>
                <a:schemeClr val="tx1">
                  <a:lumMod val="75000"/>
                  <a:lumOff val="25000"/>
                </a:schemeClr>
              </a:buClr>
              <a:buSzPct val="85000"/>
              <a:buFont typeface="Arial"/>
              <a:buChar char="•"/>
              <a:defRPr sz="2400" b="0" i="0">
                <a:solidFill>
                  <a:schemeClr val="tx1"/>
                </a:solidFill>
                <a:latin typeface="Gotham Book"/>
                <a:cs typeface="Gotham Book"/>
              </a:defRPr>
            </a:lvl2pPr>
            <a:lvl3pPr>
              <a:buClr>
                <a:schemeClr val="tx1">
                  <a:lumMod val="75000"/>
                  <a:lumOff val="25000"/>
                </a:schemeClr>
              </a:buClr>
              <a:defRPr sz="2000" b="0" i="0">
                <a:solidFill>
                  <a:schemeClr val="tx1"/>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3"/>
          </p:nvPr>
        </p:nvSpPr>
        <p:spPr>
          <a:xfrm>
            <a:off x="4736096" y="2059668"/>
            <a:ext cx="3950704" cy="4296682"/>
          </a:xfrm>
          <a:prstGeom prst="rect">
            <a:avLst/>
          </a:prstGeom>
        </p:spPr>
        <p:txBody>
          <a:bodyPr/>
          <a:lstStyle>
            <a:lvl1pPr>
              <a:buClr>
                <a:schemeClr val="tx1">
                  <a:lumMod val="75000"/>
                  <a:lumOff val="25000"/>
                </a:schemeClr>
              </a:buClr>
              <a:buFont typeface="Wingdings" charset="2"/>
              <a:buChar char="§"/>
              <a:defRPr sz="2800" b="0" i="0">
                <a:solidFill>
                  <a:schemeClr val="tx1"/>
                </a:solidFill>
                <a:latin typeface="Gotham Book"/>
                <a:cs typeface="Gotham Book"/>
              </a:defRPr>
            </a:lvl1pPr>
            <a:lvl2pPr>
              <a:buClr>
                <a:schemeClr val="tx1">
                  <a:lumMod val="75000"/>
                  <a:lumOff val="25000"/>
                </a:schemeClr>
              </a:buClr>
              <a:buFont typeface="Wingdings" charset="2"/>
              <a:buChar char="§"/>
              <a:defRPr sz="2400" b="0" i="0">
                <a:solidFill>
                  <a:schemeClr val="tx1"/>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r>
              <a:rPr lang="en-US"/>
              <a:t>November 2017</a:t>
            </a:r>
          </a:p>
        </p:txBody>
      </p:sp>
      <p:sp>
        <p:nvSpPr>
          <p:cNvPr id="6" name="Footer Placeholder 4"/>
          <p:cNvSpPr>
            <a:spLocks noGrp="1"/>
          </p:cNvSpPr>
          <p:nvPr>
            <p:ph type="ftr" sz="quarter" idx="15"/>
          </p:nvPr>
        </p:nvSpPr>
        <p:spPr/>
        <p:txBody>
          <a:bodyPr/>
          <a:lstStyle>
            <a:lvl1pPr>
              <a:defRPr>
                <a:ea typeface="Gotham Book" pitchFamily="49" charset="0"/>
                <a:cs typeface="Gotham Book" pitchFamily="49" charset="0"/>
              </a:defRPr>
            </a:lvl1pPr>
          </a:lstStyle>
          <a:p>
            <a:r>
              <a:rPr lang="en-US"/>
              <a:t>Perspectives of Property Tax Incidence</a:t>
            </a:r>
          </a:p>
        </p:txBody>
      </p:sp>
      <p:sp>
        <p:nvSpPr>
          <p:cNvPr id="7" name="Slide Number Placeholder 5"/>
          <p:cNvSpPr>
            <a:spLocks noGrp="1"/>
          </p:cNvSpPr>
          <p:nvPr>
            <p:ph type="sldNum" sz="quarter" idx="16"/>
          </p:nvPr>
        </p:nvSpPr>
        <p:spPr/>
        <p:txBody>
          <a:bodyPr/>
          <a:lstStyle>
            <a:lvl1pPr>
              <a:defRPr/>
            </a:lvl1pPr>
          </a:lstStyle>
          <a:p>
            <a:fld id="{95D459B3-FCCC-1E4E-B708-25B02D126E3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09873"/>
            <a:ext cx="8229600" cy="821732"/>
          </a:xfrm>
          <a:prstGeom prst="rect">
            <a:avLst/>
          </a:prstGeom>
        </p:spPr>
        <p:txBody>
          <a:bodyPr>
            <a:normAutofit/>
          </a:bodyPr>
          <a:lstStyle>
            <a:lvl1pPr algn="l">
              <a:defRPr sz="3600" b="0" i="0">
                <a:solidFill>
                  <a:srgbClr val="18453B"/>
                </a:solidFill>
                <a:latin typeface="Gotham-Bold"/>
                <a:cs typeface="Gotham-Bold"/>
              </a:defRPr>
            </a:lvl1pPr>
          </a:lstStyle>
          <a:p>
            <a:r>
              <a:rPr lang="en-US"/>
              <a:t>Click to edit Master title style</a:t>
            </a:r>
            <a:endParaRPr lang="en-US" dirty="0"/>
          </a:p>
        </p:txBody>
      </p:sp>
      <p:sp>
        <p:nvSpPr>
          <p:cNvPr id="3" name="Content Placeholder 2"/>
          <p:cNvSpPr>
            <a:spLocks noGrp="1"/>
          </p:cNvSpPr>
          <p:nvPr>
            <p:ph idx="1"/>
          </p:nvPr>
        </p:nvSpPr>
        <p:spPr>
          <a:xfrm>
            <a:off x="457200" y="2081011"/>
            <a:ext cx="8229600" cy="4024165"/>
          </a:xfrm>
          <a:prstGeom prst="rect">
            <a:avLst/>
          </a:prstGeom>
        </p:spPr>
        <p:txBody>
          <a:bodyPr wrap="square" numCol="1" anchor="t"/>
          <a:lstStyle>
            <a:lvl1pPr marL="0" indent="0" algn="l">
              <a:buClr>
                <a:schemeClr val="tx1">
                  <a:lumMod val="75000"/>
                  <a:lumOff val="25000"/>
                </a:schemeClr>
              </a:buClr>
              <a:buFontTx/>
              <a:buNone/>
              <a:defRPr sz="2400" b="0" i="0" baseline="0">
                <a:solidFill>
                  <a:schemeClr val="tx1"/>
                </a:solidFill>
                <a:latin typeface="Gotham Book"/>
                <a:cs typeface="Gotham Book"/>
              </a:defRPr>
            </a:lvl1pPr>
            <a:lvl2pPr marL="0" indent="0" algn="l">
              <a:buClr>
                <a:schemeClr val="tx1">
                  <a:lumMod val="75000"/>
                  <a:lumOff val="25000"/>
                </a:schemeClr>
              </a:buClr>
              <a:buFontTx/>
              <a:buNone/>
              <a:defRPr sz="2000" b="0" i="0">
                <a:solidFill>
                  <a:schemeClr val="tx1"/>
                </a:solidFill>
                <a:latin typeface="Gotham Book"/>
                <a:cs typeface="Gotham Book"/>
              </a:defRPr>
            </a:lvl2pPr>
            <a:lvl3pPr>
              <a:buClr>
                <a:schemeClr val="tx1">
                  <a:lumMod val="75000"/>
                  <a:lumOff val="25000"/>
                </a:schemeClr>
              </a:buClr>
              <a:defRPr sz="2000" b="0" i="0">
                <a:solidFill>
                  <a:schemeClr val="tx1"/>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r>
              <a:rPr lang="en-US"/>
              <a:t>November 2017</a:t>
            </a:r>
          </a:p>
        </p:txBody>
      </p:sp>
      <p:sp>
        <p:nvSpPr>
          <p:cNvPr id="5" name="Footer Placeholder 4"/>
          <p:cNvSpPr>
            <a:spLocks noGrp="1"/>
          </p:cNvSpPr>
          <p:nvPr>
            <p:ph type="ftr" sz="quarter" idx="11"/>
          </p:nvPr>
        </p:nvSpPr>
        <p:spPr/>
        <p:txBody>
          <a:bodyPr/>
          <a:lstStyle>
            <a:lvl1pPr>
              <a:defRPr>
                <a:ea typeface="Gotham Book" pitchFamily="49" charset="0"/>
                <a:cs typeface="Gotham Book" pitchFamily="49" charset="0"/>
              </a:defRPr>
            </a:lvl1pPr>
          </a:lstStyle>
          <a:p>
            <a:r>
              <a:rPr lang="en-US"/>
              <a:t>Perspectives of Property Tax Incidence</a:t>
            </a:r>
          </a:p>
        </p:txBody>
      </p:sp>
      <p:sp>
        <p:nvSpPr>
          <p:cNvPr id="6" name="Slide Number Placeholder 5"/>
          <p:cNvSpPr>
            <a:spLocks noGrp="1"/>
          </p:cNvSpPr>
          <p:nvPr>
            <p:ph type="sldNum" sz="quarter" idx="12"/>
          </p:nvPr>
        </p:nvSpPr>
        <p:spPr/>
        <p:txBody>
          <a:bodyPr/>
          <a:lstStyle>
            <a:lvl1pPr>
              <a:defRPr/>
            </a:lvl1pPr>
          </a:lstStyle>
          <a:p>
            <a:fld id="{95D459B3-FCCC-1E4E-B708-25B02D126E3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75091"/>
            <a:ext cx="8229600" cy="725109"/>
          </a:xfrm>
          <a:prstGeom prst="rect">
            <a:avLst/>
          </a:prstGeom>
        </p:spPr>
        <p:txBody>
          <a:bodyPr>
            <a:normAutofit/>
          </a:bodyPr>
          <a:lstStyle>
            <a:lvl1pPr algn="l">
              <a:defRPr sz="3600" b="0" i="0">
                <a:solidFill>
                  <a:srgbClr val="18453B"/>
                </a:solidFill>
                <a:latin typeface="Gotham-Bold"/>
                <a:cs typeface="Gotham-Bold"/>
              </a:defRPr>
            </a:lvl1pPr>
          </a:lstStyle>
          <a:p>
            <a:r>
              <a:rPr lang="en-US"/>
              <a:t>Click to edit Master title style</a:t>
            </a:r>
            <a:endParaRPr lang="en-US" dirty="0"/>
          </a:p>
        </p:txBody>
      </p:sp>
      <p:sp>
        <p:nvSpPr>
          <p:cNvPr id="3" name="Content Placeholder 2"/>
          <p:cNvSpPr>
            <a:spLocks noGrp="1"/>
          </p:cNvSpPr>
          <p:nvPr>
            <p:ph idx="1"/>
          </p:nvPr>
        </p:nvSpPr>
        <p:spPr>
          <a:xfrm>
            <a:off x="457200" y="1674905"/>
            <a:ext cx="8229600" cy="4419600"/>
          </a:xfrm>
          <a:prstGeom prst="rect">
            <a:avLst/>
          </a:prstGeom>
        </p:spPr>
        <p:txBody>
          <a:bodyPr wrap="square" numCol="1" anchor="t"/>
          <a:lstStyle>
            <a:lvl1pPr marL="457200" indent="-457200" algn="l">
              <a:buClr>
                <a:schemeClr val="tx1">
                  <a:lumMod val="75000"/>
                  <a:lumOff val="25000"/>
                </a:schemeClr>
              </a:buClr>
              <a:buFont typeface="+mj-lt"/>
              <a:buAutoNum type="arabicPeriod"/>
              <a:defRPr sz="2400" b="0" i="0" baseline="0">
                <a:solidFill>
                  <a:schemeClr val="tx1"/>
                </a:solidFill>
                <a:latin typeface="Gotham Book"/>
                <a:cs typeface="Gotham Book"/>
              </a:defRPr>
            </a:lvl1pPr>
            <a:lvl2pPr marL="457200" indent="182880" algn="l">
              <a:buClr>
                <a:schemeClr val="tx1">
                  <a:lumMod val="75000"/>
                  <a:lumOff val="25000"/>
                </a:schemeClr>
              </a:buClr>
              <a:buSzPct val="85000"/>
              <a:buFont typeface="Arial"/>
              <a:buChar char="•"/>
              <a:defRPr sz="2000" b="0" i="0">
                <a:solidFill>
                  <a:schemeClr val="tx1"/>
                </a:solidFill>
                <a:latin typeface="Gotham Book"/>
                <a:cs typeface="Gotham Book"/>
              </a:defRPr>
            </a:lvl2pPr>
            <a:lvl3pPr>
              <a:buClr>
                <a:schemeClr val="tx1">
                  <a:lumMod val="75000"/>
                  <a:lumOff val="25000"/>
                </a:schemeClr>
              </a:buClr>
              <a:defRPr sz="2000" b="0" i="0">
                <a:solidFill>
                  <a:schemeClr val="tx1"/>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r>
              <a:rPr lang="en-US"/>
              <a:t>November 2017</a:t>
            </a:r>
          </a:p>
        </p:txBody>
      </p:sp>
      <p:sp>
        <p:nvSpPr>
          <p:cNvPr id="5" name="Footer Placeholder 4"/>
          <p:cNvSpPr>
            <a:spLocks noGrp="1"/>
          </p:cNvSpPr>
          <p:nvPr>
            <p:ph type="ftr" sz="quarter" idx="11"/>
          </p:nvPr>
        </p:nvSpPr>
        <p:spPr/>
        <p:txBody>
          <a:bodyPr/>
          <a:lstStyle>
            <a:lvl1pPr>
              <a:defRPr>
                <a:ea typeface="Gotham Book" pitchFamily="49" charset="0"/>
                <a:cs typeface="Gotham Book" pitchFamily="49" charset="0"/>
              </a:defRPr>
            </a:lvl1pPr>
          </a:lstStyle>
          <a:p>
            <a:r>
              <a:rPr lang="en-US"/>
              <a:t>Perspectives of Property Tax Incidence</a:t>
            </a:r>
          </a:p>
        </p:txBody>
      </p:sp>
      <p:sp>
        <p:nvSpPr>
          <p:cNvPr id="6" name="Slide Number Placeholder 5"/>
          <p:cNvSpPr>
            <a:spLocks noGrp="1"/>
          </p:cNvSpPr>
          <p:nvPr>
            <p:ph type="sldNum" sz="quarter" idx="12"/>
          </p:nvPr>
        </p:nvSpPr>
        <p:spPr/>
        <p:txBody>
          <a:bodyPr/>
          <a:lstStyle>
            <a:lvl1pPr>
              <a:defRPr/>
            </a:lvl1pPr>
          </a:lstStyle>
          <a:p>
            <a:fld id="{95D459B3-FCCC-1E4E-B708-25B02D126E3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595959"/>
                </a:solidFill>
                <a:latin typeface="Gotham Book" pitchFamily="49" charset="0"/>
              </a:defRPr>
            </a:lvl1pPr>
          </a:lstStyle>
          <a:p>
            <a:r>
              <a:rPr lang="en-US"/>
              <a:t>November 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595959"/>
                </a:solidFill>
                <a:latin typeface="Gotham Book" pitchFamily="49" charset="0"/>
              </a:defRPr>
            </a:lvl1pPr>
          </a:lstStyle>
          <a:p>
            <a:r>
              <a:rPr lang="en-US"/>
              <a:t>Perspectives of Property Tax Incidence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595959"/>
                </a:solidFill>
                <a:latin typeface="Gotham Book" pitchFamily="49" charset="0"/>
              </a:defRPr>
            </a:lvl1pPr>
          </a:lstStyle>
          <a:p>
            <a:fld id="{95D459B3-FCCC-1E4E-B708-25B02D126E3F}" type="slidenum">
              <a:rPr lang="en-US" smtClean="0"/>
              <a:t>‹#›</a:t>
            </a:fld>
            <a:endParaRPr lang="en-US"/>
          </a:p>
        </p:txBody>
      </p:sp>
      <p:pic>
        <p:nvPicPr>
          <p:cNvPr id="1029" name="Picture 10" descr="MSU thinner spear_green RGB.jpg"/>
          <p:cNvPicPr>
            <a:picLocks noChangeAspect="1"/>
          </p:cNvPicPr>
          <p:nvPr/>
        </p:nvPicPr>
        <p:blipFill>
          <a:blip r:embed="rId7"/>
          <a:srcRect/>
          <a:stretch>
            <a:fillRect/>
          </a:stretch>
        </p:blipFill>
        <p:spPr bwMode="auto">
          <a:xfrm>
            <a:off x="457200" y="6253163"/>
            <a:ext cx="8229600" cy="103187"/>
          </a:xfrm>
          <a:prstGeom prst="rect">
            <a:avLst/>
          </a:prstGeom>
          <a:noFill/>
          <a:ln w="9525">
            <a:noFill/>
            <a:miter lim="800000"/>
            <a:headEnd/>
            <a:tailEnd/>
          </a:ln>
        </p:spPr>
      </p:pic>
      <p:pic>
        <p:nvPicPr>
          <p:cNvPr id="1030" name="Picture 11" descr="PP banner wordmark.jpg"/>
          <p:cNvPicPr>
            <a:picLocks noChangeAspect="1"/>
          </p:cNvPicPr>
          <p:nvPr/>
        </p:nvPicPr>
        <p:blipFill>
          <a:blip r:embed="rId8"/>
          <a:srcRect/>
          <a:stretch>
            <a:fillRect/>
          </a:stretch>
        </p:blipFill>
        <p:spPr bwMode="auto">
          <a:xfrm>
            <a:off x="3175" y="0"/>
            <a:ext cx="9140825" cy="6699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hdr="0"/>
  <p:txStyles>
    <p:titleStyle>
      <a:lvl1pPr algn="ctr" defTabSz="457200" rtl="0" eaLnBrk="1" fontAlgn="base" hangingPunct="1">
        <a:spcBef>
          <a:spcPct val="0"/>
        </a:spcBef>
        <a:spcAft>
          <a:spcPct val="0"/>
        </a:spcAft>
        <a:defRPr sz="4400" kern="1200">
          <a:solidFill>
            <a:schemeClr val="tx1"/>
          </a:solidFill>
          <a:latin typeface="Gotham Book"/>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otham Book"/>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Gotham Book"/>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otham Book"/>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png"/><Relationship Id="rId4" Type="http://schemas.openxmlformats.org/officeDocument/2006/relationships/package" Target="../embeddings/Microsoft_Word_Document1.docx"/></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png"/><Relationship Id="rId4" Type="http://schemas.openxmlformats.org/officeDocument/2006/relationships/package" Target="../embeddings/Microsoft_Word_Document2.docx"/></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package" Target="../embeddings/Microsoft_Word_Document.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7718" y="1791597"/>
            <a:ext cx="8472669" cy="1152511"/>
          </a:xfrm>
        </p:spPr>
        <p:txBody>
          <a:bodyPr>
            <a:normAutofit/>
          </a:bodyPr>
          <a:lstStyle/>
          <a:p>
            <a:pPr algn="ctr"/>
            <a:r>
              <a:rPr lang="en-US" sz="2800" b="1" dirty="0"/>
              <a:t>Perspectives of Property Tax Incidence in California Forty Years after Proposition 13</a:t>
            </a:r>
            <a:endParaRPr lang="en-US" sz="2800" dirty="0"/>
          </a:p>
        </p:txBody>
      </p:sp>
      <p:sp>
        <p:nvSpPr>
          <p:cNvPr id="3" name="Subtitle 2"/>
          <p:cNvSpPr>
            <a:spLocks noGrp="1"/>
          </p:cNvSpPr>
          <p:nvPr>
            <p:ph type="subTitle" idx="1"/>
          </p:nvPr>
        </p:nvSpPr>
        <p:spPr>
          <a:xfrm>
            <a:off x="708949" y="3050523"/>
            <a:ext cx="7772400" cy="2864140"/>
          </a:xfrm>
        </p:spPr>
        <p:txBody>
          <a:bodyPr>
            <a:normAutofit fontScale="92500" lnSpcReduction="10000"/>
          </a:bodyPr>
          <a:lstStyle/>
          <a:p>
            <a:pPr algn="ctr"/>
            <a:r>
              <a:rPr lang="en-US" sz="1600" b="1" dirty="0"/>
              <a:t>Robert W. Wassmer</a:t>
            </a:r>
            <a:r>
              <a:rPr lang="en-US" sz="1600" dirty="0"/>
              <a:t> </a:t>
            </a:r>
          </a:p>
          <a:p>
            <a:pPr algn="ctr"/>
            <a:r>
              <a:rPr lang="en-US" sz="1600" i="1" dirty="0"/>
              <a:t>Professor, Department of Public Policy </a:t>
            </a:r>
            <a:r>
              <a:rPr lang="en-US" sz="1600" i="1"/>
              <a:t>and Administration</a:t>
            </a:r>
          </a:p>
          <a:p>
            <a:pPr algn="ctr"/>
            <a:r>
              <a:rPr lang="en-US" sz="1600" i="1"/>
              <a:t>California </a:t>
            </a:r>
            <a:r>
              <a:rPr lang="en-US" sz="1600" i="1" dirty="0"/>
              <a:t>State University, Sacramento</a:t>
            </a:r>
          </a:p>
          <a:p>
            <a:pPr algn="ctr"/>
            <a:endParaRPr lang="en-US" sz="1600" b="1" dirty="0"/>
          </a:p>
          <a:p>
            <a:pPr algn="ctr"/>
            <a:r>
              <a:rPr lang="en-US" sz="1600" b="1" dirty="0"/>
              <a:t>Ronald C. Fisher </a:t>
            </a:r>
          </a:p>
          <a:p>
            <a:pPr algn="ctr"/>
            <a:r>
              <a:rPr lang="en-US" sz="1600" i="1" dirty="0"/>
              <a:t>Professor, Department of Economics, </a:t>
            </a:r>
          </a:p>
          <a:p>
            <a:pPr algn="ctr"/>
            <a:r>
              <a:rPr lang="en-US" sz="1600" i="1" dirty="0"/>
              <a:t>Michigan State University</a:t>
            </a:r>
            <a:endParaRPr lang="en-US" sz="1600" dirty="0"/>
          </a:p>
          <a:p>
            <a:pPr algn="ctr"/>
            <a:endParaRPr lang="en-US" sz="1600" b="1" dirty="0"/>
          </a:p>
          <a:p>
            <a:pPr algn="ctr"/>
            <a:r>
              <a:rPr lang="en-US" sz="1600" b="1" dirty="0"/>
              <a:t>Zachary </a:t>
            </a:r>
            <a:r>
              <a:rPr lang="en-US" sz="1600" b="1" dirty="0" err="1"/>
              <a:t>Kuloszewski</a:t>
            </a:r>
            <a:endParaRPr lang="en-US" sz="1600" dirty="0"/>
          </a:p>
          <a:p>
            <a:pPr algn="ctr"/>
            <a:r>
              <a:rPr lang="en-US" sz="1600" i="1" dirty="0"/>
              <a:t>Undergraduate and Research Assistant</a:t>
            </a:r>
            <a:endParaRPr lang="en-US" sz="1600" dirty="0"/>
          </a:p>
          <a:p>
            <a:pPr algn="ctr"/>
            <a:r>
              <a:rPr lang="en-US" sz="1600" i="1" dirty="0"/>
              <a:t>Michigan State University</a:t>
            </a:r>
            <a:r>
              <a:rPr lang="en-US" sz="1600" dirty="0"/>
              <a:t> </a:t>
            </a:r>
            <a:endParaRPr lang="en-US" sz="1600" i="1" dirty="0"/>
          </a:p>
          <a:p>
            <a:pPr algn="ctr"/>
            <a:endParaRPr lang="en-US" dirty="0"/>
          </a:p>
        </p:txBody>
      </p:sp>
      <p:sp>
        <p:nvSpPr>
          <p:cNvPr id="5" name="Date Placeholder 4"/>
          <p:cNvSpPr>
            <a:spLocks noGrp="1"/>
          </p:cNvSpPr>
          <p:nvPr>
            <p:ph type="dt" sz="half" idx="10"/>
          </p:nvPr>
        </p:nvSpPr>
        <p:spPr/>
        <p:txBody>
          <a:bodyPr/>
          <a:lstStyle/>
          <a:p>
            <a:r>
              <a:rPr lang="en-US"/>
              <a:t>November 2017</a:t>
            </a:r>
          </a:p>
        </p:txBody>
      </p:sp>
      <p:sp>
        <p:nvSpPr>
          <p:cNvPr id="8" name="Footer Placeholder 7"/>
          <p:cNvSpPr>
            <a:spLocks noGrp="1"/>
          </p:cNvSpPr>
          <p:nvPr>
            <p:ph type="ftr" sz="quarter" idx="11"/>
          </p:nvPr>
        </p:nvSpPr>
        <p:spPr/>
        <p:txBody>
          <a:bodyPr/>
          <a:lstStyle/>
          <a:p>
            <a:r>
              <a:rPr lang="en-US" dirty="0"/>
              <a:t>Perspectives of Property Tax Incidence</a:t>
            </a:r>
          </a:p>
        </p:txBody>
      </p:sp>
      <p:sp>
        <p:nvSpPr>
          <p:cNvPr id="9" name="Slide Number Placeholder 8"/>
          <p:cNvSpPr>
            <a:spLocks noGrp="1"/>
          </p:cNvSpPr>
          <p:nvPr>
            <p:ph type="sldNum" sz="quarter" idx="12"/>
          </p:nvPr>
        </p:nvSpPr>
        <p:spPr/>
        <p:txBody>
          <a:bodyPr/>
          <a:lstStyle/>
          <a:p>
            <a:fld id="{C4D8F978-A01F-8D45-B0B2-EF91483A85D6}" type="slidenum">
              <a:rPr lang="en-US" smtClean="0"/>
              <a:pPr/>
              <a:t>1</a:t>
            </a:fld>
            <a:endParaRPr lang="en-US"/>
          </a:p>
        </p:txBody>
      </p:sp>
      <p:pic>
        <p:nvPicPr>
          <p:cNvPr id="4" name="Picture 3"/>
          <p:cNvPicPr>
            <a:picLocks noChangeAspect="1"/>
          </p:cNvPicPr>
          <p:nvPr/>
        </p:nvPicPr>
        <p:blipFill>
          <a:blip r:embed="rId3"/>
          <a:stretch>
            <a:fillRect/>
          </a:stretch>
        </p:blipFill>
        <p:spPr>
          <a:xfrm>
            <a:off x="205273" y="113551"/>
            <a:ext cx="2075800" cy="409172"/>
          </a:xfrm>
          <a:prstGeom prst="rect">
            <a:avLst/>
          </a:prstGeom>
        </p:spPr>
      </p:pic>
      <p:pic>
        <p:nvPicPr>
          <p:cNvPr id="10" name="Picture 9"/>
          <p:cNvPicPr>
            <a:picLocks noChangeAspect="1"/>
          </p:cNvPicPr>
          <p:nvPr/>
        </p:nvPicPr>
        <p:blipFill>
          <a:blip r:embed="rId4"/>
          <a:stretch>
            <a:fillRect/>
          </a:stretch>
        </p:blipFill>
        <p:spPr>
          <a:xfrm>
            <a:off x="3719034" y="705102"/>
            <a:ext cx="1552755" cy="10332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Survey Results</a:t>
            </a:r>
            <a:endParaRPr lang="en-US" dirty="0"/>
          </a:p>
        </p:txBody>
      </p:sp>
      <p:sp>
        <p:nvSpPr>
          <p:cNvPr id="6" name="Date Placeholder 5"/>
          <p:cNvSpPr>
            <a:spLocks noGrp="1"/>
          </p:cNvSpPr>
          <p:nvPr>
            <p:ph type="dt" sz="half" idx="10"/>
          </p:nvPr>
        </p:nvSpPr>
        <p:spPr/>
        <p:txBody>
          <a:bodyPr/>
          <a:lstStyle/>
          <a:p>
            <a:r>
              <a:rPr lang="en-US"/>
              <a:t>November 2017</a:t>
            </a:r>
          </a:p>
        </p:txBody>
      </p:sp>
      <p:sp>
        <p:nvSpPr>
          <p:cNvPr id="4" name="Footer Placeholder 3"/>
          <p:cNvSpPr>
            <a:spLocks noGrp="1"/>
          </p:cNvSpPr>
          <p:nvPr>
            <p:ph type="ftr" sz="quarter" idx="11"/>
          </p:nvPr>
        </p:nvSpPr>
        <p:spPr/>
        <p:txBody>
          <a:bodyPr/>
          <a:lstStyle/>
          <a:p>
            <a:r>
              <a:rPr lang="en-US"/>
              <a:t>Perspectives of Property Tax Incidence</a:t>
            </a:r>
          </a:p>
        </p:txBody>
      </p:sp>
      <p:sp>
        <p:nvSpPr>
          <p:cNvPr id="5" name="Slide Number Placeholder 4"/>
          <p:cNvSpPr>
            <a:spLocks noGrp="1"/>
          </p:cNvSpPr>
          <p:nvPr>
            <p:ph type="sldNum" sz="quarter" idx="12"/>
          </p:nvPr>
        </p:nvSpPr>
        <p:spPr/>
        <p:txBody>
          <a:bodyPr/>
          <a:lstStyle/>
          <a:p>
            <a:fld id="{95D459B3-FCCC-1E4E-B708-25B02D126E3F}" type="slidenum">
              <a:rPr lang="en-US" smtClean="0"/>
              <a:t>10</a:t>
            </a:fld>
            <a:endParaRPr lang="en-US"/>
          </a:p>
        </p:txBody>
      </p:sp>
      <p:pic>
        <p:nvPicPr>
          <p:cNvPr id="7" name="Picture 6"/>
          <p:cNvPicPr>
            <a:picLocks noChangeAspect="1"/>
          </p:cNvPicPr>
          <p:nvPr/>
        </p:nvPicPr>
        <p:blipFill>
          <a:blip r:embed="rId3"/>
          <a:stretch>
            <a:fillRect/>
          </a:stretch>
        </p:blipFill>
        <p:spPr>
          <a:xfrm>
            <a:off x="205273" y="70503"/>
            <a:ext cx="2075800" cy="409172"/>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45064545"/>
              </p:ext>
            </p:extLst>
          </p:nvPr>
        </p:nvGraphicFramePr>
        <p:xfrm>
          <a:off x="295856" y="2281517"/>
          <a:ext cx="8756650" cy="3852748"/>
        </p:xfrm>
        <a:graphic>
          <a:graphicData uri="http://schemas.openxmlformats.org/presentationml/2006/ole">
            <mc:AlternateContent xmlns:mc="http://schemas.openxmlformats.org/markup-compatibility/2006">
              <mc:Choice xmlns:v="urn:schemas-microsoft-com:vml" Requires="v">
                <p:oleObj spid="_x0000_s2076" name="Document" r:id="rId4" imgW="8380711" imgH="1527070" progId="Word.Document.12">
                  <p:embed/>
                </p:oleObj>
              </mc:Choice>
              <mc:Fallback>
                <p:oleObj name="Document" r:id="rId4" imgW="8380711" imgH="1527070" progId="Word.Document.12">
                  <p:embed/>
                  <p:pic>
                    <p:nvPicPr>
                      <p:cNvPr id="0" name=""/>
                      <p:cNvPicPr/>
                      <p:nvPr/>
                    </p:nvPicPr>
                    <p:blipFill>
                      <a:blip r:embed="rId5"/>
                      <a:stretch>
                        <a:fillRect/>
                      </a:stretch>
                    </p:blipFill>
                    <p:spPr>
                      <a:xfrm>
                        <a:off x="295856" y="2281517"/>
                        <a:ext cx="8756650" cy="3852748"/>
                      </a:xfrm>
                      <a:prstGeom prst="rect">
                        <a:avLst/>
                      </a:prstGeom>
                    </p:spPr>
                  </p:pic>
                </p:oleObj>
              </mc:Fallback>
            </mc:AlternateContent>
          </a:graphicData>
        </a:graphic>
      </p:graphicFrame>
    </p:spTree>
    <p:extLst>
      <p:ext uri="{BB962C8B-B14F-4D97-AF65-F5344CB8AC3E}">
        <p14:creationId xmlns:p14="http://schemas.microsoft.com/office/powerpoint/2010/main" val="2454331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829" y="1029851"/>
            <a:ext cx="8229600" cy="480233"/>
          </a:xfrm>
        </p:spPr>
        <p:txBody>
          <a:bodyPr>
            <a:normAutofit fontScale="90000"/>
          </a:bodyPr>
          <a:lstStyle/>
          <a:p>
            <a:r>
              <a:rPr lang="en-US" b="1" i="1" dirty="0"/>
              <a:t>Logistic Regression Model</a:t>
            </a:r>
          </a:p>
        </p:txBody>
      </p:sp>
      <p:sp>
        <p:nvSpPr>
          <p:cNvPr id="3" name="Content Placeholder 2"/>
          <p:cNvSpPr>
            <a:spLocks noGrp="1"/>
          </p:cNvSpPr>
          <p:nvPr>
            <p:ph idx="1"/>
          </p:nvPr>
        </p:nvSpPr>
        <p:spPr>
          <a:xfrm>
            <a:off x="457200" y="1761718"/>
            <a:ext cx="8229600" cy="4066495"/>
          </a:xfrm>
        </p:spPr>
        <p:txBody>
          <a:bodyPr/>
          <a:lstStyle/>
          <a:p>
            <a:pPr marL="0" indent="0">
              <a:buNone/>
            </a:pPr>
            <a:endParaRPr lang="en-US" dirty="0"/>
          </a:p>
          <a:p>
            <a:r>
              <a:rPr lang="en-US" dirty="0"/>
              <a:t>“Property Tax Progressivity Perception”</a:t>
            </a:r>
          </a:p>
          <a:p>
            <a:pPr lvl="1"/>
            <a:r>
              <a:rPr lang="en-US" dirty="0"/>
              <a:t>Equals 1 if survey response is “greater burden on high-income person” </a:t>
            </a:r>
          </a:p>
          <a:p>
            <a:pPr lvl="1"/>
            <a:r>
              <a:rPr lang="en-US" dirty="0"/>
              <a:t>Equals 0 if survey response is “greater burden on low-income person” </a:t>
            </a:r>
          </a:p>
          <a:p>
            <a:pPr lvl="1"/>
            <a:endParaRPr lang="en-US" dirty="0"/>
          </a:p>
          <a:p>
            <a:pPr marL="0" indent="0">
              <a:buNone/>
            </a:pPr>
            <a:r>
              <a:rPr lang="en-US" dirty="0"/>
              <a:t>	</a:t>
            </a:r>
          </a:p>
        </p:txBody>
      </p:sp>
      <p:sp>
        <p:nvSpPr>
          <p:cNvPr id="6" name="Date Placeholder 5"/>
          <p:cNvSpPr>
            <a:spLocks noGrp="1"/>
          </p:cNvSpPr>
          <p:nvPr>
            <p:ph type="dt" sz="half" idx="10"/>
          </p:nvPr>
        </p:nvSpPr>
        <p:spPr/>
        <p:txBody>
          <a:bodyPr/>
          <a:lstStyle/>
          <a:p>
            <a:r>
              <a:rPr lang="en-US"/>
              <a:t>November 2017</a:t>
            </a:r>
          </a:p>
        </p:txBody>
      </p:sp>
      <p:sp>
        <p:nvSpPr>
          <p:cNvPr id="4" name="Footer Placeholder 3"/>
          <p:cNvSpPr>
            <a:spLocks noGrp="1"/>
          </p:cNvSpPr>
          <p:nvPr>
            <p:ph type="ftr" sz="quarter" idx="11"/>
          </p:nvPr>
        </p:nvSpPr>
        <p:spPr/>
        <p:txBody>
          <a:bodyPr/>
          <a:lstStyle/>
          <a:p>
            <a:r>
              <a:rPr lang="en-US"/>
              <a:t>Perspectives of Property Tax Incidence</a:t>
            </a:r>
          </a:p>
        </p:txBody>
      </p:sp>
      <p:sp>
        <p:nvSpPr>
          <p:cNvPr id="5" name="Slide Number Placeholder 4"/>
          <p:cNvSpPr>
            <a:spLocks noGrp="1"/>
          </p:cNvSpPr>
          <p:nvPr>
            <p:ph type="sldNum" sz="quarter" idx="12"/>
          </p:nvPr>
        </p:nvSpPr>
        <p:spPr/>
        <p:txBody>
          <a:bodyPr/>
          <a:lstStyle/>
          <a:p>
            <a:fld id="{95D459B3-FCCC-1E4E-B708-25B02D126E3F}" type="slidenum">
              <a:rPr lang="en-US" smtClean="0"/>
              <a:t>11</a:t>
            </a:fld>
            <a:endParaRPr lang="en-US"/>
          </a:p>
        </p:txBody>
      </p:sp>
      <p:pic>
        <p:nvPicPr>
          <p:cNvPr id="7" name="Picture 6"/>
          <p:cNvPicPr>
            <a:picLocks noChangeAspect="1"/>
          </p:cNvPicPr>
          <p:nvPr/>
        </p:nvPicPr>
        <p:blipFill>
          <a:blip r:embed="rId2"/>
          <a:stretch>
            <a:fillRect/>
          </a:stretch>
        </p:blipFill>
        <p:spPr>
          <a:xfrm>
            <a:off x="205273" y="70503"/>
            <a:ext cx="2075800" cy="409172"/>
          </a:xfrm>
          <a:prstGeom prst="rect">
            <a:avLst/>
          </a:prstGeom>
        </p:spPr>
      </p:pic>
    </p:spTree>
    <p:extLst>
      <p:ext uri="{BB962C8B-B14F-4D97-AF65-F5344CB8AC3E}">
        <p14:creationId xmlns:p14="http://schemas.microsoft.com/office/powerpoint/2010/main" val="1173744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587" y="758395"/>
            <a:ext cx="8229600" cy="480233"/>
          </a:xfrm>
        </p:spPr>
        <p:txBody>
          <a:bodyPr>
            <a:normAutofit fontScale="90000"/>
          </a:bodyPr>
          <a:lstStyle/>
          <a:p>
            <a:r>
              <a:rPr lang="en-US" b="1" i="1" dirty="0"/>
              <a:t>Logistic Regression</a:t>
            </a:r>
          </a:p>
        </p:txBody>
      </p:sp>
      <p:sp>
        <p:nvSpPr>
          <p:cNvPr id="3" name="Content Placeholder 2"/>
          <p:cNvSpPr>
            <a:spLocks noGrp="1"/>
          </p:cNvSpPr>
          <p:nvPr>
            <p:ph idx="1"/>
          </p:nvPr>
        </p:nvSpPr>
        <p:spPr>
          <a:xfrm>
            <a:off x="549667" y="1399876"/>
            <a:ext cx="8229600" cy="4066495"/>
          </a:xfrm>
        </p:spPr>
        <p:txBody>
          <a:bodyPr/>
          <a:lstStyle/>
          <a:p>
            <a:r>
              <a:rPr lang="en-US" sz="2400" dirty="0"/>
              <a:t>Property Tax Progressive Perception = </a:t>
            </a:r>
          </a:p>
          <a:p>
            <a:pPr marL="0" indent="0">
              <a:buNone/>
            </a:pPr>
            <a:r>
              <a:rPr lang="en-US" sz="2400" dirty="0"/>
              <a:t>	(Property Tax Knowledge, Political Ideology, 	Personal Experience) </a:t>
            </a:r>
          </a:p>
          <a:p>
            <a:r>
              <a:rPr lang="en-US" sz="2400" dirty="0"/>
              <a:t>Property Tax Knowledge</a:t>
            </a:r>
          </a:p>
          <a:p>
            <a:pPr lvl="1"/>
            <a:r>
              <a:rPr lang="en-US" sz="2000" dirty="0"/>
              <a:t>Dichotomous dummy variables</a:t>
            </a:r>
          </a:p>
          <a:p>
            <a:pPr lvl="2"/>
            <a:r>
              <a:rPr lang="en-US" sz="1600" dirty="0"/>
              <a:t>Set to 1 for accurate answer to each question</a:t>
            </a:r>
          </a:p>
          <a:p>
            <a:pPr lvl="1"/>
            <a:r>
              <a:rPr lang="en-US" sz="2000" dirty="0"/>
              <a:t>Index = percentage of responses that are accurate</a:t>
            </a:r>
          </a:p>
          <a:p>
            <a:pPr lvl="2"/>
            <a:r>
              <a:rPr lang="en-US" sz="1600" dirty="0"/>
              <a:t>(100, 66.67, 33.33, and 0). </a:t>
            </a:r>
          </a:p>
          <a:p>
            <a:r>
              <a:rPr lang="en-US" sz="2400" dirty="0"/>
              <a:t>Political Ideology</a:t>
            </a:r>
          </a:p>
          <a:p>
            <a:pPr lvl="1"/>
            <a:r>
              <a:rPr lang="en-US" sz="2000" dirty="0"/>
              <a:t>Dichotomous dummy variables</a:t>
            </a:r>
          </a:p>
          <a:p>
            <a:pPr lvl="2"/>
            <a:r>
              <a:rPr lang="en-US" sz="1600" dirty="0"/>
              <a:t>Set to 1 if very progressive, progressive, moderate, conservative, with very conservative excluded </a:t>
            </a:r>
          </a:p>
          <a:p>
            <a:pPr lvl="1"/>
            <a:endParaRPr lang="en-US" dirty="0"/>
          </a:p>
        </p:txBody>
      </p:sp>
      <p:sp>
        <p:nvSpPr>
          <p:cNvPr id="6" name="Date Placeholder 5"/>
          <p:cNvSpPr>
            <a:spLocks noGrp="1"/>
          </p:cNvSpPr>
          <p:nvPr>
            <p:ph type="dt" sz="half" idx="10"/>
          </p:nvPr>
        </p:nvSpPr>
        <p:spPr/>
        <p:txBody>
          <a:bodyPr/>
          <a:lstStyle/>
          <a:p>
            <a:r>
              <a:rPr lang="en-US"/>
              <a:t>November 2017</a:t>
            </a:r>
          </a:p>
        </p:txBody>
      </p:sp>
      <p:sp>
        <p:nvSpPr>
          <p:cNvPr id="4" name="Footer Placeholder 3"/>
          <p:cNvSpPr>
            <a:spLocks noGrp="1"/>
          </p:cNvSpPr>
          <p:nvPr>
            <p:ph type="ftr" sz="quarter" idx="11"/>
          </p:nvPr>
        </p:nvSpPr>
        <p:spPr/>
        <p:txBody>
          <a:bodyPr/>
          <a:lstStyle/>
          <a:p>
            <a:r>
              <a:rPr lang="en-US"/>
              <a:t>Perspectives of Property Tax Incidence</a:t>
            </a:r>
          </a:p>
        </p:txBody>
      </p:sp>
      <p:sp>
        <p:nvSpPr>
          <p:cNvPr id="5" name="Slide Number Placeholder 4"/>
          <p:cNvSpPr>
            <a:spLocks noGrp="1"/>
          </p:cNvSpPr>
          <p:nvPr>
            <p:ph type="sldNum" sz="quarter" idx="12"/>
          </p:nvPr>
        </p:nvSpPr>
        <p:spPr/>
        <p:txBody>
          <a:bodyPr/>
          <a:lstStyle/>
          <a:p>
            <a:fld id="{95D459B3-FCCC-1E4E-B708-25B02D126E3F}" type="slidenum">
              <a:rPr lang="en-US" smtClean="0"/>
              <a:t>12</a:t>
            </a:fld>
            <a:endParaRPr lang="en-US"/>
          </a:p>
        </p:txBody>
      </p:sp>
      <p:pic>
        <p:nvPicPr>
          <p:cNvPr id="7" name="Picture 6"/>
          <p:cNvPicPr>
            <a:picLocks noChangeAspect="1"/>
          </p:cNvPicPr>
          <p:nvPr/>
        </p:nvPicPr>
        <p:blipFill>
          <a:blip r:embed="rId2"/>
          <a:stretch>
            <a:fillRect/>
          </a:stretch>
        </p:blipFill>
        <p:spPr>
          <a:xfrm>
            <a:off x="205273" y="70503"/>
            <a:ext cx="2075800" cy="409172"/>
          </a:xfrm>
          <a:prstGeom prst="rect">
            <a:avLst/>
          </a:prstGeom>
        </p:spPr>
      </p:pic>
    </p:spTree>
    <p:extLst>
      <p:ext uri="{BB962C8B-B14F-4D97-AF65-F5344CB8AC3E}">
        <p14:creationId xmlns:p14="http://schemas.microsoft.com/office/powerpoint/2010/main" val="2144376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Regression Explanatory Variables</a:t>
            </a:r>
          </a:p>
        </p:txBody>
      </p:sp>
      <p:sp>
        <p:nvSpPr>
          <p:cNvPr id="3" name="Content Placeholder 2"/>
          <p:cNvSpPr>
            <a:spLocks noGrp="1"/>
          </p:cNvSpPr>
          <p:nvPr>
            <p:ph idx="1"/>
          </p:nvPr>
        </p:nvSpPr>
        <p:spPr/>
        <p:txBody>
          <a:bodyPr/>
          <a:lstStyle/>
          <a:p>
            <a:r>
              <a:rPr lang="en-US" dirty="0"/>
              <a:t>Personal Experience (Set A) = </a:t>
            </a:r>
          </a:p>
          <a:p>
            <a:pPr marL="0" indent="0">
              <a:buNone/>
            </a:pPr>
            <a:r>
              <a:rPr lang="en-US" dirty="0"/>
              <a:t>		f (Male, Age 26-34, Age 35-49, Age 50-64, 			Age65+, Latino, African American, Other)</a:t>
            </a:r>
          </a:p>
          <a:p>
            <a:r>
              <a:rPr lang="en-US" dirty="0"/>
              <a:t>Personal Experience (Set B) =</a:t>
            </a:r>
          </a:p>
          <a:p>
            <a:pPr marL="0" indent="0">
              <a:buNone/>
            </a:pPr>
            <a:r>
              <a:rPr lang="en-US" dirty="0"/>
              <a:t>		f (Set A, Bachelor’s Degree or Greater, 				Household Income $150k+, Own Home) </a:t>
            </a:r>
          </a:p>
        </p:txBody>
      </p:sp>
      <p:sp>
        <p:nvSpPr>
          <p:cNvPr id="6" name="Date Placeholder 5"/>
          <p:cNvSpPr>
            <a:spLocks noGrp="1"/>
          </p:cNvSpPr>
          <p:nvPr>
            <p:ph type="dt" sz="half" idx="10"/>
          </p:nvPr>
        </p:nvSpPr>
        <p:spPr/>
        <p:txBody>
          <a:bodyPr/>
          <a:lstStyle/>
          <a:p>
            <a:r>
              <a:rPr lang="en-US"/>
              <a:t>November 2017</a:t>
            </a:r>
          </a:p>
        </p:txBody>
      </p:sp>
      <p:sp>
        <p:nvSpPr>
          <p:cNvPr id="4" name="Footer Placeholder 3"/>
          <p:cNvSpPr>
            <a:spLocks noGrp="1"/>
          </p:cNvSpPr>
          <p:nvPr>
            <p:ph type="ftr" sz="quarter" idx="11"/>
          </p:nvPr>
        </p:nvSpPr>
        <p:spPr/>
        <p:txBody>
          <a:bodyPr/>
          <a:lstStyle/>
          <a:p>
            <a:r>
              <a:rPr lang="en-US"/>
              <a:t>Perspectives of Property Tax Incidence</a:t>
            </a:r>
          </a:p>
        </p:txBody>
      </p:sp>
      <p:sp>
        <p:nvSpPr>
          <p:cNvPr id="5" name="Slide Number Placeholder 4"/>
          <p:cNvSpPr>
            <a:spLocks noGrp="1"/>
          </p:cNvSpPr>
          <p:nvPr>
            <p:ph type="sldNum" sz="quarter" idx="12"/>
          </p:nvPr>
        </p:nvSpPr>
        <p:spPr/>
        <p:txBody>
          <a:bodyPr/>
          <a:lstStyle/>
          <a:p>
            <a:fld id="{95D459B3-FCCC-1E4E-B708-25B02D126E3F}" type="slidenum">
              <a:rPr lang="en-US" smtClean="0"/>
              <a:t>13</a:t>
            </a:fld>
            <a:endParaRPr lang="en-US"/>
          </a:p>
        </p:txBody>
      </p:sp>
      <p:pic>
        <p:nvPicPr>
          <p:cNvPr id="7" name="Picture 6"/>
          <p:cNvPicPr>
            <a:picLocks noChangeAspect="1"/>
          </p:cNvPicPr>
          <p:nvPr/>
        </p:nvPicPr>
        <p:blipFill>
          <a:blip r:embed="rId2"/>
          <a:stretch>
            <a:fillRect/>
          </a:stretch>
        </p:blipFill>
        <p:spPr>
          <a:xfrm>
            <a:off x="205273" y="70503"/>
            <a:ext cx="2075800" cy="409172"/>
          </a:xfrm>
          <a:prstGeom prst="rect">
            <a:avLst/>
          </a:prstGeom>
        </p:spPr>
      </p:pic>
    </p:spTree>
    <p:extLst>
      <p:ext uri="{BB962C8B-B14F-4D97-AF65-F5344CB8AC3E}">
        <p14:creationId xmlns:p14="http://schemas.microsoft.com/office/powerpoint/2010/main" val="705904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Regression Results Summary</a:t>
            </a:r>
            <a:endParaRPr lang="en-US" dirty="0"/>
          </a:p>
        </p:txBody>
      </p:sp>
      <p:sp>
        <p:nvSpPr>
          <p:cNvPr id="3" name="Content Placeholder 2"/>
          <p:cNvSpPr>
            <a:spLocks noGrp="1"/>
          </p:cNvSpPr>
          <p:nvPr>
            <p:ph idx="1"/>
          </p:nvPr>
        </p:nvSpPr>
        <p:spPr/>
        <p:txBody>
          <a:bodyPr/>
          <a:lstStyle/>
          <a:p>
            <a:pPr lvl="0"/>
            <a:r>
              <a:rPr lang="en-US" dirty="0"/>
              <a:t>People who understand better the California property tax process under Proposition 13 are </a:t>
            </a:r>
            <a:r>
              <a:rPr lang="en-US" u="sng" dirty="0"/>
              <a:t>more likely</a:t>
            </a:r>
            <a:r>
              <a:rPr lang="en-US" dirty="0"/>
              <a:t> to believe that the property tax is progressive;</a:t>
            </a:r>
          </a:p>
          <a:p>
            <a:pPr marL="0" indent="0">
              <a:buNone/>
            </a:pPr>
            <a:r>
              <a:rPr lang="en-US" dirty="0"/>
              <a:t> </a:t>
            </a:r>
          </a:p>
          <a:p>
            <a:pPr lvl="0"/>
            <a:r>
              <a:rPr lang="en-US" dirty="0"/>
              <a:t>Higher-income people (income greater than $150,000) are </a:t>
            </a:r>
            <a:r>
              <a:rPr lang="en-US" u="sng" dirty="0"/>
              <a:t>more likely</a:t>
            </a:r>
            <a:r>
              <a:rPr lang="en-US" dirty="0"/>
              <a:t> to believe that the property tax is progressive (relative to lower-income people);</a:t>
            </a:r>
          </a:p>
          <a:p>
            <a:endParaRPr lang="en-US" dirty="0"/>
          </a:p>
        </p:txBody>
      </p:sp>
      <p:sp>
        <p:nvSpPr>
          <p:cNvPr id="6" name="Date Placeholder 5"/>
          <p:cNvSpPr>
            <a:spLocks noGrp="1"/>
          </p:cNvSpPr>
          <p:nvPr>
            <p:ph type="dt" sz="half" idx="10"/>
          </p:nvPr>
        </p:nvSpPr>
        <p:spPr/>
        <p:txBody>
          <a:bodyPr/>
          <a:lstStyle/>
          <a:p>
            <a:r>
              <a:rPr lang="en-US"/>
              <a:t>November 2017</a:t>
            </a:r>
          </a:p>
        </p:txBody>
      </p:sp>
      <p:sp>
        <p:nvSpPr>
          <p:cNvPr id="4" name="Footer Placeholder 3"/>
          <p:cNvSpPr>
            <a:spLocks noGrp="1"/>
          </p:cNvSpPr>
          <p:nvPr>
            <p:ph type="ftr" sz="quarter" idx="11"/>
          </p:nvPr>
        </p:nvSpPr>
        <p:spPr/>
        <p:txBody>
          <a:bodyPr/>
          <a:lstStyle/>
          <a:p>
            <a:r>
              <a:rPr lang="en-US"/>
              <a:t>Perspectives of Property Tax Incidence</a:t>
            </a:r>
          </a:p>
        </p:txBody>
      </p:sp>
      <p:sp>
        <p:nvSpPr>
          <p:cNvPr id="5" name="Slide Number Placeholder 4"/>
          <p:cNvSpPr>
            <a:spLocks noGrp="1"/>
          </p:cNvSpPr>
          <p:nvPr>
            <p:ph type="sldNum" sz="quarter" idx="12"/>
          </p:nvPr>
        </p:nvSpPr>
        <p:spPr/>
        <p:txBody>
          <a:bodyPr/>
          <a:lstStyle/>
          <a:p>
            <a:fld id="{95D459B3-FCCC-1E4E-B708-25B02D126E3F}" type="slidenum">
              <a:rPr lang="en-US" smtClean="0"/>
              <a:t>14</a:t>
            </a:fld>
            <a:endParaRPr lang="en-US"/>
          </a:p>
        </p:txBody>
      </p:sp>
      <p:pic>
        <p:nvPicPr>
          <p:cNvPr id="7" name="Picture 6"/>
          <p:cNvPicPr>
            <a:picLocks noChangeAspect="1"/>
          </p:cNvPicPr>
          <p:nvPr/>
        </p:nvPicPr>
        <p:blipFill>
          <a:blip r:embed="rId2"/>
          <a:stretch>
            <a:fillRect/>
          </a:stretch>
        </p:blipFill>
        <p:spPr>
          <a:xfrm>
            <a:off x="205273" y="70503"/>
            <a:ext cx="2075800" cy="409172"/>
          </a:xfrm>
          <a:prstGeom prst="rect">
            <a:avLst/>
          </a:prstGeom>
        </p:spPr>
      </p:pic>
    </p:spTree>
    <p:extLst>
      <p:ext uri="{BB962C8B-B14F-4D97-AF65-F5344CB8AC3E}">
        <p14:creationId xmlns:p14="http://schemas.microsoft.com/office/powerpoint/2010/main" val="1993860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7914"/>
            <a:ext cx="8229600" cy="480233"/>
          </a:xfrm>
        </p:spPr>
        <p:txBody>
          <a:bodyPr>
            <a:normAutofit fontScale="90000"/>
          </a:bodyPr>
          <a:lstStyle/>
          <a:p>
            <a:r>
              <a:rPr lang="en-US" b="1" i="1" dirty="0"/>
              <a:t>Regression Results Summary</a:t>
            </a:r>
            <a:endParaRPr lang="en-US" dirty="0"/>
          </a:p>
        </p:txBody>
      </p:sp>
      <p:sp>
        <p:nvSpPr>
          <p:cNvPr id="3" name="Content Placeholder 2"/>
          <p:cNvSpPr>
            <a:spLocks noGrp="1"/>
          </p:cNvSpPr>
          <p:nvPr>
            <p:ph idx="1"/>
          </p:nvPr>
        </p:nvSpPr>
        <p:spPr>
          <a:xfrm>
            <a:off x="457200" y="1472850"/>
            <a:ext cx="8229600" cy="4232074"/>
          </a:xfrm>
        </p:spPr>
        <p:txBody>
          <a:bodyPr/>
          <a:lstStyle/>
          <a:p>
            <a:pPr lvl="0"/>
            <a:r>
              <a:rPr lang="en-US" dirty="0"/>
              <a:t>People with a moderate or very progressive political ideology are </a:t>
            </a:r>
            <a:r>
              <a:rPr lang="en-US" u="sng" dirty="0"/>
              <a:t>less likely</a:t>
            </a:r>
            <a:r>
              <a:rPr lang="en-US" dirty="0"/>
              <a:t> than those with a very conservative ideology to believe that the property tax is progressive;</a:t>
            </a:r>
          </a:p>
          <a:p>
            <a:pPr lvl="0"/>
            <a:r>
              <a:rPr lang="en-US" dirty="0"/>
              <a:t>African-Americans are </a:t>
            </a:r>
            <a:r>
              <a:rPr lang="en-US" u="sng" dirty="0"/>
              <a:t>less likely</a:t>
            </a:r>
            <a:r>
              <a:rPr lang="en-US" dirty="0"/>
              <a:t> to believe that the property tax is progressive (compared to other ethnic groups);</a:t>
            </a:r>
          </a:p>
          <a:p>
            <a:r>
              <a:rPr lang="en-US" dirty="0"/>
              <a:t>Senior citizens (age 65+) are </a:t>
            </a:r>
            <a:r>
              <a:rPr lang="en-US" u="sng" dirty="0"/>
              <a:t>less likely</a:t>
            </a:r>
            <a:r>
              <a:rPr lang="en-US" dirty="0"/>
              <a:t> to believe that the property tax is progressive (compared to other age groups). </a:t>
            </a:r>
          </a:p>
        </p:txBody>
      </p:sp>
      <p:sp>
        <p:nvSpPr>
          <p:cNvPr id="6" name="Date Placeholder 5"/>
          <p:cNvSpPr>
            <a:spLocks noGrp="1"/>
          </p:cNvSpPr>
          <p:nvPr>
            <p:ph type="dt" sz="half" idx="10"/>
          </p:nvPr>
        </p:nvSpPr>
        <p:spPr/>
        <p:txBody>
          <a:bodyPr/>
          <a:lstStyle/>
          <a:p>
            <a:r>
              <a:rPr lang="en-US"/>
              <a:t>November 2017</a:t>
            </a:r>
          </a:p>
        </p:txBody>
      </p:sp>
      <p:sp>
        <p:nvSpPr>
          <p:cNvPr id="4" name="Footer Placeholder 3"/>
          <p:cNvSpPr>
            <a:spLocks noGrp="1"/>
          </p:cNvSpPr>
          <p:nvPr>
            <p:ph type="ftr" sz="quarter" idx="11"/>
          </p:nvPr>
        </p:nvSpPr>
        <p:spPr/>
        <p:txBody>
          <a:bodyPr/>
          <a:lstStyle/>
          <a:p>
            <a:r>
              <a:rPr lang="en-US"/>
              <a:t>Perspectives of Property Tax Incidence</a:t>
            </a:r>
          </a:p>
        </p:txBody>
      </p:sp>
      <p:sp>
        <p:nvSpPr>
          <p:cNvPr id="5" name="Slide Number Placeholder 4"/>
          <p:cNvSpPr>
            <a:spLocks noGrp="1"/>
          </p:cNvSpPr>
          <p:nvPr>
            <p:ph type="sldNum" sz="quarter" idx="12"/>
          </p:nvPr>
        </p:nvSpPr>
        <p:spPr/>
        <p:txBody>
          <a:bodyPr/>
          <a:lstStyle/>
          <a:p>
            <a:fld id="{95D459B3-FCCC-1E4E-B708-25B02D126E3F}" type="slidenum">
              <a:rPr lang="en-US" smtClean="0"/>
              <a:t>15</a:t>
            </a:fld>
            <a:endParaRPr lang="en-US"/>
          </a:p>
        </p:txBody>
      </p:sp>
      <p:pic>
        <p:nvPicPr>
          <p:cNvPr id="7" name="Picture 6"/>
          <p:cNvPicPr>
            <a:picLocks noChangeAspect="1"/>
          </p:cNvPicPr>
          <p:nvPr/>
        </p:nvPicPr>
        <p:blipFill>
          <a:blip r:embed="rId2"/>
          <a:stretch>
            <a:fillRect/>
          </a:stretch>
        </p:blipFill>
        <p:spPr>
          <a:xfrm>
            <a:off x="205273" y="70503"/>
            <a:ext cx="2075800" cy="409172"/>
          </a:xfrm>
          <a:prstGeom prst="rect">
            <a:avLst/>
          </a:prstGeom>
        </p:spPr>
      </p:pic>
    </p:spTree>
    <p:extLst>
      <p:ext uri="{BB962C8B-B14F-4D97-AF65-F5344CB8AC3E}">
        <p14:creationId xmlns:p14="http://schemas.microsoft.com/office/powerpoint/2010/main" val="3455764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Regression Results </a:t>
            </a:r>
            <a:endParaRPr lang="en-US" dirty="0"/>
          </a:p>
        </p:txBody>
      </p:sp>
      <p:sp>
        <p:nvSpPr>
          <p:cNvPr id="6" name="Date Placeholder 5"/>
          <p:cNvSpPr>
            <a:spLocks noGrp="1"/>
          </p:cNvSpPr>
          <p:nvPr>
            <p:ph type="dt" sz="half" idx="10"/>
          </p:nvPr>
        </p:nvSpPr>
        <p:spPr/>
        <p:txBody>
          <a:bodyPr/>
          <a:lstStyle/>
          <a:p>
            <a:r>
              <a:rPr lang="en-US"/>
              <a:t>November 2017</a:t>
            </a:r>
          </a:p>
        </p:txBody>
      </p:sp>
      <p:sp>
        <p:nvSpPr>
          <p:cNvPr id="4" name="Footer Placeholder 3"/>
          <p:cNvSpPr>
            <a:spLocks noGrp="1"/>
          </p:cNvSpPr>
          <p:nvPr>
            <p:ph type="ftr" sz="quarter" idx="11"/>
          </p:nvPr>
        </p:nvSpPr>
        <p:spPr/>
        <p:txBody>
          <a:bodyPr/>
          <a:lstStyle/>
          <a:p>
            <a:r>
              <a:rPr lang="en-US"/>
              <a:t>Perspectives of Property Tax Incidence</a:t>
            </a:r>
          </a:p>
        </p:txBody>
      </p:sp>
      <p:sp>
        <p:nvSpPr>
          <p:cNvPr id="5" name="Slide Number Placeholder 4"/>
          <p:cNvSpPr>
            <a:spLocks noGrp="1"/>
          </p:cNvSpPr>
          <p:nvPr>
            <p:ph type="sldNum" sz="quarter" idx="12"/>
          </p:nvPr>
        </p:nvSpPr>
        <p:spPr/>
        <p:txBody>
          <a:bodyPr/>
          <a:lstStyle/>
          <a:p>
            <a:fld id="{95D459B3-FCCC-1E4E-B708-25B02D126E3F}" type="slidenum">
              <a:rPr lang="en-US" smtClean="0"/>
              <a:t>16</a:t>
            </a:fld>
            <a:endParaRPr lang="en-US"/>
          </a:p>
        </p:txBody>
      </p:sp>
      <p:pic>
        <p:nvPicPr>
          <p:cNvPr id="7" name="Picture 6"/>
          <p:cNvPicPr>
            <a:picLocks noChangeAspect="1"/>
          </p:cNvPicPr>
          <p:nvPr/>
        </p:nvPicPr>
        <p:blipFill>
          <a:blip r:embed="rId3"/>
          <a:stretch>
            <a:fillRect/>
          </a:stretch>
        </p:blipFill>
        <p:spPr>
          <a:xfrm>
            <a:off x="205273" y="70503"/>
            <a:ext cx="2075800" cy="409172"/>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1259564502"/>
              </p:ext>
            </p:extLst>
          </p:nvPr>
        </p:nvGraphicFramePr>
        <p:xfrm>
          <a:off x="205273" y="2114550"/>
          <a:ext cx="8938727" cy="4241800"/>
        </p:xfrm>
        <a:graphic>
          <a:graphicData uri="http://schemas.openxmlformats.org/presentationml/2006/ole">
            <mc:AlternateContent xmlns:mc="http://schemas.openxmlformats.org/markup-compatibility/2006">
              <mc:Choice xmlns:v="urn:schemas-microsoft-com:vml" Requires="v">
                <p:oleObj spid="_x0000_s3097" name="Document" r:id="rId4" imgW="8369300" imgH="2628900" progId="Word.Document.12">
                  <p:embed/>
                </p:oleObj>
              </mc:Choice>
              <mc:Fallback>
                <p:oleObj name="Document" r:id="rId4" imgW="8369300" imgH="2628900" progId="Word.Document.12">
                  <p:embed/>
                  <p:pic>
                    <p:nvPicPr>
                      <p:cNvPr id="0" name=""/>
                      <p:cNvPicPr/>
                      <p:nvPr/>
                    </p:nvPicPr>
                    <p:blipFill>
                      <a:blip r:embed="rId5"/>
                      <a:stretch>
                        <a:fillRect/>
                      </a:stretch>
                    </p:blipFill>
                    <p:spPr>
                      <a:xfrm>
                        <a:off x="205273" y="2114550"/>
                        <a:ext cx="8938727" cy="4241800"/>
                      </a:xfrm>
                      <a:prstGeom prst="rect">
                        <a:avLst/>
                      </a:prstGeom>
                    </p:spPr>
                  </p:pic>
                </p:oleObj>
              </mc:Fallback>
            </mc:AlternateContent>
          </a:graphicData>
        </a:graphic>
      </p:graphicFrame>
    </p:spTree>
    <p:extLst>
      <p:ext uri="{BB962C8B-B14F-4D97-AF65-F5344CB8AC3E}">
        <p14:creationId xmlns:p14="http://schemas.microsoft.com/office/powerpoint/2010/main" val="3855461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Regression Results </a:t>
            </a:r>
            <a:endParaRPr lang="en-US" dirty="0"/>
          </a:p>
        </p:txBody>
      </p:sp>
      <p:sp>
        <p:nvSpPr>
          <p:cNvPr id="6" name="Date Placeholder 5"/>
          <p:cNvSpPr>
            <a:spLocks noGrp="1"/>
          </p:cNvSpPr>
          <p:nvPr>
            <p:ph type="dt" sz="half" idx="10"/>
          </p:nvPr>
        </p:nvSpPr>
        <p:spPr/>
        <p:txBody>
          <a:bodyPr/>
          <a:lstStyle/>
          <a:p>
            <a:r>
              <a:rPr lang="en-US"/>
              <a:t>November 2017</a:t>
            </a:r>
          </a:p>
        </p:txBody>
      </p:sp>
      <p:sp>
        <p:nvSpPr>
          <p:cNvPr id="4" name="Footer Placeholder 3"/>
          <p:cNvSpPr>
            <a:spLocks noGrp="1"/>
          </p:cNvSpPr>
          <p:nvPr>
            <p:ph type="ftr" sz="quarter" idx="11"/>
          </p:nvPr>
        </p:nvSpPr>
        <p:spPr/>
        <p:txBody>
          <a:bodyPr/>
          <a:lstStyle/>
          <a:p>
            <a:r>
              <a:rPr lang="en-US"/>
              <a:t>Perspectives of Property Tax Incidence</a:t>
            </a:r>
          </a:p>
        </p:txBody>
      </p:sp>
      <p:sp>
        <p:nvSpPr>
          <p:cNvPr id="5" name="Slide Number Placeholder 4"/>
          <p:cNvSpPr>
            <a:spLocks noGrp="1"/>
          </p:cNvSpPr>
          <p:nvPr>
            <p:ph type="sldNum" sz="quarter" idx="12"/>
          </p:nvPr>
        </p:nvSpPr>
        <p:spPr/>
        <p:txBody>
          <a:bodyPr/>
          <a:lstStyle/>
          <a:p>
            <a:fld id="{95D459B3-FCCC-1E4E-B708-25B02D126E3F}" type="slidenum">
              <a:rPr lang="en-US" smtClean="0"/>
              <a:t>17</a:t>
            </a:fld>
            <a:endParaRPr lang="en-US"/>
          </a:p>
        </p:txBody>
      </p:sp>
      <p:pic>
        <p:nvPicPr>
          <p:cNvPr id="7" name="Picture 6"/>
          <p:cNvPicPr>
            <a:picLocks noChangeAspect="1"/>
          </p:cNvPicPr>
          <p:nvPr/>
        </p:nvPicPr>
        <p:blipFill>
          <a:blip r:embed="rId3"/>
          <a:stretch>
            <a:fillRect/>
          </a:stretch>
        </p:blipFill>
        <p:spPr>
          <a:xfrm>
            <a:off x="205273" y="70503"/>
            <a:ext cx="2075800" cy="409172"/>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396676588"/>
              </p:ext>
            </p:extLst>
          </p:nvPr>
        </p:nvGraphicFramePr>
        <p:xfrm>
          <a:off x="205273" y="2043464"/>
          <a:ext cx="8938727" cy="4312886"/>
        </p:xfrm>
        <a:graphic>
          <a:graphicData uri="http://schemas.openxmlformats.org/presentationml/2006/ole">
            <mc:AlternateContent xmlns:mc="http://schemas.openxmlformats.org/markup-compatibility/2006">
              <mc:Choice xmlns:v="urn:schemas-microsoft-com:vml" Requires="v">
                <p:oleObj spid="_x0000_s4121" name="Document" r:id="rId4" imgW="8369300" imgH="3086100" progId="Word.Document.12">
                  <p:embed/>
                </p:oleObj>
              </mc:Choice>
              <mc:Fallback>
                <p:oleObj name="Document" r:id="rId4" imgW="8369300" imgH="3086100" progId="Word.Document.12">
                  <p:embed/>
                  <p:pic>
                    <p:nvPicPr>
                      <p:cNvPr id="0" name=""/>
                      <p:cNvPicPr/>
                      <p:nvPr/>
                    </p:nvPicPr>
                    <p:blipFill>
                      <a:blip r:embed="rId5"/>
                      <a:stretch>
                        <a:fillRect/>
                      </a:stretch>
                    </p:blipFill>
                    <p:spPr>
                      <a:xfrm>
                        <a:off x="205273" y="2043464"/>
                        <a:ext cx="8938727" cy="4312886"/>
                      </a:xfrm>
                      <a:prstGeom prst="rect">
                        <a:avLst/>
                      </a:prstGeom>
                    </p:spPr>
                  </p:pic>
                </p:oleObj>
              </mc:Fallback>
            </mc:AlternateContent>
          </a:graphicData>
        </a:graphic>
      </p:graphicFrame>
    </p:spTree>
    <p:extLst>
      <p:ext uri="{BB962C8B-B14F-4D97-AF65-F5344CB8AC3E}">
        <p14:creationId xmlns:p14="http://schemas.microsoft.com/office/powerpoint/2010/main" val="4048293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Technical Issues</a:t>
            </a:r>
          </a:p>
        </p:txBody>
      </p:sp>
      <p:sp>
        <p:nvSpPr>
          <p:cNvPr id="3" name="Content Placeholder 2"/>
          <p:cNvSpPr>
            <a:spLocks noGrp="1"/>
          </p:cNvSpPr>
          <p:nvPr>
            <p:ph idx="1"/>
          </p:nvPr>
        </p:nvSpPr>
        <p:spPr/>
        <p:txBody>
          <a:bodyPr/>
          <a:lstStyle/>
          <a:p>
            <a:r>
              <a:rPr lang="en-US" dirty="0"/>
              <a:t>Variety of variables in survey</a:t>
            </a:r>
          </a:p>
          <a:p>
            <a:r>
              <a:rPr lang="en-US" dirty="0"/>
              <a:t>Are the measures of property tax knowledge “endogenous?”</a:t>
            </a:r>
          </a:p>
          <a:p>
            <a:pPr lvl="1"/>
            <a:r>
              <a:rPr lang="en-US" dirty="0" err="1"/>
              <a:t>Probit</a:t>
            </a:r>
            <a:r>
              <a:rPr lang="en-US" dirty="0"/>
              <a:t>/Wald test: null hypothesis that the index of property tax knowledge can be considered exogenous could not be rejected with greater than 90 percent confidence. </a:t>
            </a:r>
          </a:p>
          <a:p>
            <a:pPr lvl="1"/>
            <a:r>
              <a:rPr lang="en-US" dirty="0"/>
              <a:t>Consistency with different combinations of variables</a:t>
            </a:r>
          </a:p>
          <a:p>
            <a:endParaRPr lang="en-US" dirty="0"/>
          </a:p>
        </p:txBody>
      </p:sp>
      <p:sp>
        <p:nvSpPr>
          <p:cNvPr id="4" name="Date Placeholder 3"/>
          <p:cNvSpPr>
            <a:spLocks noGrp="1"/>
          </p:cNvSpPr>
          <p:nvPr>
            <p:ph type="dt" sz="half" idx="10"/>
          </p:nvPr>
        </p:nvSpPr>
        <p:spPr/>
        <p:txBody>
          <a:bodyPr/>
          <a:lstStyle/>
          <a:p>
            <a:r>
              <a:rPr lang="en-US"/>
              <a:t>November 2017</a:t>
            </a:r>
          </a:p>
        </p:txBody>
      </p:sp>
      <p:sp>
        <p:nvSpPr>
          <p:cNvPr id="5" name="Footer Placeholder 4"/>
          <p:cNvSpPr>
            <a:spLocks noGrp="1"/>
          </p:cNvSpPr>
          <p:nvPr>
            <p:ph type="ftr" sz="quarter" idx="11"/>
          </p:nvPr>
        </p:nvSpPr>
        <p:spPr/>
        <p:txBody>
          <a:bodyPr/>
          <a:lstStyle/>
          <a:p>
            <a:r>
              <a:rPr lang="en-US"/>
              <a:t>Perspectives of Property Tax Incidence</a:t>
            </a:r>
          </a:p>
        </p:txBody>
      </p:sp>
      <p:sp>
        <p:nvSpPr>
          <p:cNvPr id="6" name="Slide Number Placeholder 5"/>
          <p:cNvSpPr>
            <a:spLocks noGrp="1"/>
          </p:cNvSpPr>
          <p:nvPr>
            <p:ph type="sldNum" sz="quarter" idx="12"/>
          </p:nvPr>
        </p:nvSpPr>
        <p:spPr/>
        <p:txBody>
          <a:bodyPr/>
          <a:lstStyle/>
          <a:p>
            <a:fld id="{95D459B3-FCCC-1E4E-B708-25B02D126E3F}" type="slidenum">
              <a:rPr lang="en-US" smtClean="0"/>
              <a:t>18</a:t>
            </a:fld>
            <a:endParaRPr lang="en-US"/>
          </a:p>
        </p:txBody>
      </p:sp>
    </p:spTree>
    <p:extLst>
      <p:ext uri="{BB962C8B-B14F-4D97-AF65-F5344CB8AC3E}">
        <p14:creationId xmlns:p14="http://schemas.microsoft.com/office/powerpoint/2010/main" val="1290199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9284"/>
            <a:ext cx="8229600" cy="480233"/>
          </a:xfrm>
        </p:spPr>
        <p:txBody>
          <a:bodyPr>
            <a:normAutofit fontScale="90000"/>
          </a:bodyPr>
          <a:lstStyle/>
          <a:p>
            <a:r>
              <a:rPr lang="en-US" b="1" i="1" dirty="0"/>
              <a:t>Conclusions</a:t>
            </a:r>
            <a:endParaRPr lang="en-US" dirty="0"/>
          </a:p>
        </p:txBody>
      </p:sp>
      <p:sp>
        <p:nvSpPr>
          <p:cNvPr id="3" name="Content Placeholder 2"/>
          <p:cNvSpPr>
            <a:spLocks noGrp="1"/>
          </p:cNvSpPr>
          <p:nvPr>
            <p:ph idx="1"/>
          </p:nvPr>
        </p:nvSpPr>
        <p:spPr>
          <a:xfrm>
            <a:off x="385281" y="1648702"/>
            <a:ext cx="8229600" cy="4066495"/>
          </a:xfrm>
        </p:spPr>
        <p:txBody>
          <a:bodyPr/>
          <a:lstStyle/>
          <a:p>
            <a:r>
              <a:rPr lang="en-US" dirty="0"/>
              <a:t>Forty years after adoption, Proposition 13 still is not well understood</a:t>
            </a:r>
          </a:p>
          <a:p>
            <a:r>
              <a:rPr lang="en-US" dirty="0"/>
              <a:t>Regarding property tax incidence, majority public perception is different than the majority opinion of public finance professionals</a:t>
            </a:r>
          </a:p>
          <a:p>
            <a:r>
              <a:rPr lang="en-US" dirty="0"/>
              <a:t>Another example of how the complex property tax leads to taxpayer misunderstanding</a:t>
            </a:r>
          </a:p>
          <a:p>
            <a:r>
              <a:rPr lang="en-US" dirty="0"/>
              <a:t>May affect choices regarding both public spending and choice of revenue sources  </a:t>
            </a:r>
          </a:p>
        </p:txBody>
      </p:sp>
      <p:sp>
        <p:nvSpPr>
          <p:cNvPr id="6" name="Date Placeholder 5"/>
          <p:cNvSpPr>
            <a:spLocks noGrp="1"/>
          </p:cNvSpPr>
          <p:nvPr>
            <p:ph type="dt" sz="half" idx="10"/>
          </p:nvPr>
        </p:nvSpPr>
        <p:spPr/>
        <p:txBody>
          <a:bodyPr/>
          <a:lstStyle/>
          <a:p>
            <a:r>
              <a:rPr lang="en-US"/>
              <a:t>November 2017</a:t>
            </a:r>
          </a:p>
        </p:txBody>
      </p:sp>
      <p:sp>
        <p:nvSpPr>
          <p:cNvPr id="4" name="Footer Placeholder 3"/>
          <p:cNvSpPr>
            <a:spLocks noGrp="1"/>
          </p:cNvSpPr>
          <p:nvPr>
            <p:ph type="ftr" sz="quarter" idx="11"/>
          </p:nvPr>
        </p:nvSpPr>
        <p:spPr/>
        <p:txBody>
          <a:bodyPr/>
          <a:lstStyle/>
          <a:p>
            <a:r>
              <a:rPr lang="en-US"/>
              <a:t>Perspectives of Property Tax Incidence</a:t>
            </a:r>
          </a:p>
        </p:txBody>
      </p:sp>
      <p:sp>
        <p:nvSpPr>
          <p:cNvPr id="5" name="Slide Number Placeholder 4"/>
          <p:cNvSpPr>
            <a:spLocks noGrp="1"/>
          </p:cNvSpPr>
          <p:nvPr>
            <p:ph type="sldNum" sz="quarter" idx="12"/>
          </p:nvPr>
        </p:nvSpPr>
        <p:spPr/>
        <p:txBody>
          <a:bodyPr/>
          <a:lstStyle/>
          <a:p>
            <a:fld id="{95D459B3-FCCC-1E4E-B708-25B02D126E3F}" type="slidenum">
              <a:rPr lang="en-US" smtClean="0"/>
              <a:t>19</a:t>
            </a:fld>
            <a:endParaRPr lang="en-US"/>
          </a:p>
        </p:txBody>
      </p:sp>
      <p:pic>
        <p:nvPicPr>
          <p:cNvPr id="7" name="Picture 6"/>
          <p:cNvPicPr>
            <a:picLocks noChangeAspect="1"/>
          </p:cNvPicPr>
          <p:nvPr/>
        </p:nvPicPr>
        <p:blipFill>
          <a:blip r:embed="rId2"/>
          <a:stretch>
            <a:fillRect/>
          </a:stretch>
        </p:blipFill>
        <p:spPr>
          <a:xfrm>
            <a:off x="205273" y="70503"/>
            <a:ext cx="2075800" cy="409172"/>
          </a:xfrm>
          <a:prstGeom prst="rect">
            <a:avLst/>
          </a:prstGeom>
        </p:spPr>
      </p:pic>
    </p:spTree>
    <p:extLst>
      <p:ext uri="{BB962C8B-B14F-4D97-AF65-F5344CB8AC3E}">
        <p14:creationId xmlns:p14="http://schemas.microsoft.com/office/powerpoint/2010/main" val="59179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Issues</a:t>
            </a:r>
          </a:p>
        </p:txBody>
      </p:sp>
      <p:sp>
        <p:nvSpPr>
          <p:cNvPr id="3" name="Content Placeholder 2"/>
          <p:cNvSpPr>
            <a:spLocks noGrp="1"/>
          </p:cNvSpPr>
          <p:nvPr>
            <p:ph idx="1"/>
          </p:nvPr>
        </p:nvSpPr>
        <p:spPr/>
        <p:txBody>
          <a:bodyPr/>
          <a:lstStyle/>
          <a:p>
            <a:r>
              <a:rPr lang="en-US" dirty="0"/>
              <a:t>“Despite its fiscal importance, the property tax is perhaps the most confusing and least understood of local fiscal institutions.” (Fisher, </a:t>
            </a:r>
            <a:r>
              <a:rPr lang="en-US" i="1" dirty="0"/>
              <a:t>State and Local Public Finance</a:t>
            </a:r>
            <a:r>
              <a:rPr lang="en-US" dirty="0"/>
              <a:t>)</a:t>
            </a:r>
          </a:p>
          <a:p>
            <a:r>
              <a:rPr lang="en-US" dirty="0"/>
              <a:t>55 percent of respondents to a Harris poll identified the local property tax as “not fair at all” (Tax Foundation, 2009)</a:t>
            </a:r>
          </a:p>
        </p:txBody>
      </p:sp>
      <p:sp>
        <p:nvSpPr>
          <p:cNvPr id="6" name="Date Placeholder 5"/>
          <p:cNvSpPr>
            <a:spLocks noGrp="1"/>
          </p:cNvSpPr>
          <p:nvPr>
            <p:ph type="dt" sz="half" idx="10"/>
          </p:nvPr>
        </p:nvSpPr>
        <p:spPr/>
        <p:txBody>
          <a:bodyPr/>
          <a:lstStyle/>
          <a:p>
            <a:r>
              <a:rPr lang="en-US"/>
              <a:t>November 2017</a:t>
            </a:r>
          </a:p>
        </p:txBody>
      </p:sp>
      <p:sp>
        <p:nvSpPr>
          <p:cNvPr id="4" name="Footer Placeholder 3"/>
          <p:cNvSpPr>
            <a:spLocks noGrp="1"/>
          </p:cNvSpPr>
          <p:nvPr>
            <p:ph type="ftr" sz="quarter" idx="11"/>
          </p:nvPr>
        </p:nvSpPr>
        <p:spPr/>
        <p:txBody>
          <a:bodyPr/>
          <a:lstStyle/>
          <a:p>
            <a:r>
              <a:rPr lang="en-US"/>
              <a:t>Perspectives of Property Tax Incidence</a:t>
            </a:r>
          </a:p>
        </p:txBody>
      </p:sp>
      <p:sp>
        <p:nvSpPr>
          <p:cNvPr id="5" name="Slide Number Placeholder 4"/>
          <p:cNvSpPr>
            <a:spLocks noGrp="1"/>
          </p:cNvSpPr>
          <p:nvPr>
            <p:ph type="sldNum" sz="quarter" idx="12"/>
          </p:nvPr>
        </p:nvSpPr>
        <p:spPr/>
        <p:txBody>
          <a:bodyPr/>
          <a:lstStyle/>
          <a:p>
            <a:fld id="{95D459B3-FCCC-1E4E-B708-25B02D126E3F}" type="slidenum">
              <a:rPr lang="en-US" smtClean="0"/>
              <a:t>2</a:t>
            </a:fld>
            <a:endParaRPr lang="en-US"/>
          </a:p>
        </p:txBody>
      </p:sp>
      <p:pic>
        <p:nvPicPr>
          <p:cNvPr id="7" name="Picture 6"/>
          <p:cNvPicPr>
            <a:picLocks noChangeAspect="1"/>
          </p:cNvPicPr>
          <p:nvPr/>
        </p:nvPicPr>
        <p:blipFill>
          <a:blip r:embed="rId2"/>
          <a:stretch>
            <a:fillRect/>
          </a:stretch>
        </p:blipFill>
        <p:spPr>
          <a:xfrm>
            <a:off x="205273" y="70503"/>
            <a:ext cx="2075800" cy="409172"/>
          </a:xfrm>
          <a:prstGeom prst="rect">
            <a:avLst/>
          </a:prstGeom>
        </p:spPr>
      </p:pic>
    </p:spTree>
    <p:extLst>
      <p:ext uri="{BB962C8B-B14F-4D97-AF65-F5344CB8AC3E}">
        <p14:creationId xmlns:p14="http://schemas.microsoft.com/office/powerpoint/2010/main" val="3963315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Policy Implications</a:t>
            </a:r>
          </a:p>
        </p:txBody>
      </p:sp>
      <p:sp>
        <p:nvSpPr>
          <p:cNvPr id="3" name="Content Placeholder 2"/>
          <p:cNvSpPr>
            <a:spLocks noGrp="1"/>
          </p:cNvSpPr>
          <p:nvPr>
            <p:ph idx="1"/>
          </p:nvPr>
        </p:nvSpPr>
        <p:spPr/>
        <p:txBody>
          <a:bodyPr/>
          <a:lstStyle/>
          <a:p>
            <a:r>
              <a:rPr lang="en-US" dirty="0"/>
              <a:t>Government and public officials might seek ways to better explain how the property tax functions </a:t>
            </a:r>
          </a:p>
          <a:p>
            <a:r>
              <a:rPr lang="en-US" dirty="0"/>
              <a:t>Providing basic knowledge about the property tax process to everyone </a:t>
            </a:r>
          </a:p>
          <a:p>
            <a:r>
              <a:rPr lang="en-US" dirty="0"/>
              <a:t>Targeted education to groups of citizens most likely to have inaccurate perceptions of property tax incidence</a:t>
            </a:r>
          </a:p>
          <a:p>
            <a:pPr lvl="1"/>
            <a:r>
              <a:rPr lang="en-US" dirty="0"/>
              <a:t>Seniors over the age of 65 and African-Americans</a:t>
            </a:r>
          </a:p>
        </p:txBody>
      </p:sp>
      <p:sp>
        <p:nvSpPr>
          <p:cNvPr id="4" name="Date Placeholder 3"/>
          <p:cNvSpPr>
            <a:spLocks noGrp="1"/>
          </p:cNvSpPr>
          <p:nvPr>
            <p:ph type="dt" sz="half" idx="10"/>
          </p:nvPr>
        </p:nvSpPr>
        <p:spPr/>
        <p:txBody>
          <a:bodyPr/>
          <a:lstStyle/>
          <a:p>
            <a:r>
              <a:rPr lang="en-US"/>
              <a:t>November 2017</a:t>
            </a:r>
          </a:p>
        </p:txBody>
      </p:sp>
      <p:sp>
        <p:nvSpPr>
          <p:cNvPr id="5" name="Footer Placeholder 4"/>
          <p:cNvSpPr>
            <a:spLocks noGrp="1"/>
          </p:cNvSpPr>
          <p:nvPr>
            <p:ph type="ftr" sz="quarter" idx="11"/>
          </p:nvPr>
        </p:nvSpPr>
        <p:spPr/>
        <p:txBody>
          <a:bodyPr/>
          <a:lstStyle/>
          <a:p>
            <a:r>
              <a:rPr lang="en-US"/>
              <a:t>Perspectives of Property Tax Incidence</a:t>
            </a:r>
          </a:p>
        </p:txBody>
      </p:sp>
      <p:sp>
        <p:nvSpPr>
          <p:cNvPr id="6" name="Slide Number Placeholder 5"/>
          <p:cNvSpPr>
            <a:spLocks noGrp="1"/>
          </p:cNvSpPr>
          <p:nvPr>
            <p:ph type="sldNum" sz="quarter" idx="12"/>
          </p:nvPr>
        </p:nvSpPr>
        <p:spPr/>
        <p:txBody>
          <a:bodyPr/>
          <a:lstStyle/>
          <a:p>
            <a:fld id="{95D459B3-FCCC-1E4E-B708-25B02D126E3F}" type="slidenum">
              <a:rPr lang="en-US" smtClean="0"/>
              <a:t>20</a:t>
            </a:fld>
            <a:endParaRPr lang="en-US"/>
          </a:p>
        </p:txBody>
      </p:sp>
      <p:pic>
        <p:nvPicPr>
          <p:cNvPr id="7" name="Picture 6"/>
          <p:cNvPicPr>
            <a:picLocks noChangeAspect="1"/>
          </p:cNvPicPr>
          <p:nvPr/>
        </p:nvPicPr>
        <p:blipFill>
          <a:blip r:embed="rId2"/>
          <a:stretch>
            <a:fillRect/>
          </a:stretch>
        </p:blipFill>
        <p:spPr>
          <a:xfrm>
            <a:off x="205273" y="70503"/>
            <a:ext cx="2075800" cy="409172"/>
          </a:xfrm>
          <a:prstGeom prst="rect">
            <a:avLst/>
          </a:prstGeom>
        </p:spPr>
      </p:pic>
    </p:spTree>
    <p:extLst>
      <p:ext uri="{BB962C8B-B14F-4D97-AF65-F5344CB8AC3E}">
        <p14:creationId xmlns:p14="http://schemas.microsoft.com/office/powerpoint/2010/main" val="3078673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dirty="0"/>
              <a:t>Thank you!</a:t>
            </a:r>
            <a:endParaRPr lang="en-US" dirty="0"/>
          </a:p>
        </p:txBody>
      </p:sp>
      <p:sp>
        <p:nvSpPr>
          <p:cNvPr id="3" name="Subtitle 2"/>
          <p:cNvSpPr>
            <a:spLocks noGrp="1"/>
          </p:cNvSpPr>
          <p:nvPr>
            <p:ph type="subTitle" idx="1"/>
          </p:nvPr>
        </p:nvSpPr>
        <p:spPr/>
        <p:txBody>
          <a:bodyPr/>
          <a:lstStyle/>
          <a:p>
            <a:pPr algn="ctr"/>
            <a:r>
              <a:rPr lang="en-US" dirty="0"/>
              <a:t>Comments and suggestions appreciated</a:t>
            </a:r>
          </a:p>
          <a:p>
            <a:endParaRPr lang="en-US" dirty="0"/>
          </a:p>
        </p:txBody>
      </p:sp>
      <p:sp>
        <p:nvSpPr>
          <p:cNvPr id="4" name="Date Placeholder 3"/>
          <p:cNvSpPr>
            <a:spLocks noGrp="1"/>
          </p:cNvSpPr>
          <p:nvPr>
            <p:ph type="dt" sz="half" idx="10"/>
          </p:nvPr>
        </p:nvSpPr>
        <p:spPr/>
        <p:txBody>
          <a:bodyPr/>
          <a:lstStyle/>
          <a:p>
            <a:r>
              <a:rPr lang="en-US"/>
              <a:t>November 2017</a:t>
            </a:r>
          </a:p>
        </p:txBody>
      </p:sp>
      <p:sp>
        <p:nvSpPr>
          <p:cNvPr id="5" name="Footer Placeholder 4"/>
          <p:cNvSpPr>
            <a:spLocks noGrp="1"/>
          </p:cNvSpPr>
          <p:nvPr>
            <p:ph type="ftr" sz="quarter" idx="11"/>
          </p:nvPr>
        </p:nvSpPr>
        <p:spPr/>
        <p:txBody>
          <a:bodyPr/>
          <a:lstStyle/>
          <a:p>
            <a:r>
              <a:rPr lang="en-US"/>
              <a:t>Perspectives of Property Tax Incidence</a:t>
            </a:r>
          </a:p>
        </p:txBody>
      </p:sp>
      <p:sp>
        <p:nvSpPr>
          <p:cNvPr id="6" name="Slide Number Placeholder 5"/>
          <p:cNvSpPr>
            <a:spLocks noGrp="1"/>
          </p:cNvSpPr>
          <p:nvPr>
            <p:ph type="sldNum" sz="quarter" idx="12"/>
          </p:nvPr>
        </p:nvSpPr>
        <p:spPr/>
        <p:txBody>
          <a:bodyPr/>
          <a:lstStyle/>
          <a:p>
            <a:fld id="{95D459B3-FCCC-1E4E-B708-25B02D126E3F}" type="slidenum">
              <a:rPr lang="en-US" smtClean="0"/>
              <a:t>21</a:t>
            </a:fld>
            <a:endParaRPr lang="en-US"/>
          </a:p>
        </p:txBody>
      </p:sp>
      <p:pic>
        <p:nvPicPr>
          <p:cNvPr id="7" name="Picture 6"/>
          <p:cNvPicPr>
            <a:picLocks noChangeAspect="1"/>
          </p:cNvPicPr>
          <p:nvPr/>
        </p:nvPicPr>
        <p:blipFill>
          <a:blip r:embed="rId2"/>
          <a:stretch>
            <a:fillRect/>
          </a:stretch>
        </p:blipFill>
        <p:spPr>
          <a:xfrm>
            <a:off x="205273" y="113551"/>
            <a:ext cx="2075800" cy="409172"/>
          </a:xfrm>
          <a:prstGeom prst="rect">
            <a:avLst/>
          </a:prstGeom>
        </p:spPr>
      </p:pic>
    </p:spTree>
    <p:extLst>
      <p:ext uri="{BB962C8B-B14F-4D97-AF65-F5344CB8AC3E}">
        <p14:creationId xmlns:p14="http://schemas.microsoft.com/office/powerpoint/2010/main" val="2920540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Issues</a:t>
            </a:r>
          </a:p>
        </p:txBody>
      </p:sp>
      <p:sp>
        <p:nvSpPr>
          <p:cNvPr id="3" name="Content Placeholder 2"/>
          <p:cNvSpPr>
            <a:spLocks noGrp="1"/>
          </p:cNvSpPr>
          <p:nvPr>
            <p:ph idx="1"/>
          </p:nvPr>
        </p:nvSpPr>
        <p:spPr/>
        <p:txBody>
          <a:bodyPr/>
          <a:lstStyle/>
          <a:p>
            <a:r>
              <a:rPr lang="en-US" dirty="0"/>
              <a:t>Proposition 13, adopted by referendum in 1978 with nearly two-thirds support </a:t>
            </a:r>
          </a:p>
          <a:p>
            <a:r>
              <a:rPr lang="en-US" dirty="0"/>
              <a:t>Do California citizens understand the provisions of Proposition 13 and the implications for how the property tax operates in California? </a:t>
            </a:r>
          </a:p>
          <a:p>
            <a:r>
              <a:rPr lang="en-US" dirty="0"/>
              <a:t>Given that knowledge, what is the perspective of California residents about the income incidence (progressivity) of the property tax?</a:t>
            </a:r>
            <a:r>
              <a:rPr lang="en-US" i="1" dirty="0"/>
              <a:t>   </a:t>
            </a:r>
            <a:endParaRPr lang="en-US" dirty="0"/>
          </a:p>
        </p:txBody>
      </p:sp>
      <p:sp>
        <p:nvSpPr>
          <p:cNvPr id="6" name="Date Placeholder 5"/>
          <p:cNvSpPr>
            <a:spLocks noGrp="1"/>
          </p:cNvSpPr>
          <p:nvPr>
            <p:ph type="dt" sz="half" idx="10"/>
          </p:nvPr>
        </p:nvSpPr>
        <p:spPr/>
        <p:txBody>
          <a:bodyPr/>
          <a:lstStyle/>
          <a:p>
            <a:r>
              <a:rPr lang="en-US"/>
              <a:t>November 2017</a:t>
            </a:r>
          </a:p>
        </p:txBody>
      </p:sp>
      <p:sp>
        <p:nvSpPr>
          <p:cNvPr id="4" name="Footer Placeholder 3"/>
          <p:cNvSpPr>
            <a:spLocks noGrp="1"/>
          </p:cNvSpPr>
          <p:nvPr>
            <p:ph type="ftr" sz="quarter" idx="11"/>
          </p:nvPr>
        </p:nvSpPr>
        <p:spPr/>
        <p:txBody>
          <a:bodyPr/>
          <a:lstStyle/>
          <a:p>
            <a:r>
              <a:rPr lang="en-US"/>
              <a:t>Perspectives of Property Tax Incidence</a:t>
            </a:r>
          </a:p>
        </p:txBody>
      </p:sp>
      <p:sp>
        <p:nvSpPr>
          <p:cNvPr id="5" name="Slide Number Placeholder 4"/>
          <p:cNvSpPr>
            <a:spLocks noGrp="1"/>
          </p:cNvSpPr>
          <p:nvPr>
            <p:ph type="sldNum" sz="quarter" idx="12"/>
          </p:nvPr>
        </p:nvSpPr>
        <p:spPr/>
        <p:txBody>
          <a:bodyPr/>
          <a:lstStyle/>
          <a:p>
            <a:fld id="{95D459B3-FCCC-1E4E-B708-25B02D126E3F}" type="slidenum">
              <a:rPr lang="en-US" smtClean="0"/>
              <a:t>3</a:t>
            </a:fld>
            <a:endParaRPr lang="en-US"/>
          </a:p>
        </p:txBody>
      </p:sp>
      <p:pic>
        <p:nvPicPr>
          <p:cNvPr id="7" name="Picture 6"/>
          <p:cNvPicPr>
            <a:picLocks noChangeAspect="1"/>
          </p:cNvPicPr>
          <p:nvPr/>
        </p:nvPicPr>
        <p:blipFill>
          <a:blip r:embed="rId2"/>
          <a:stretch>
            <a:fillRect/>
          </a:stretch>
        </p:blipFill>
        <p:spPr>
          <a:xfrm>
            <a:off x="205273" y="70503"/>
            <a:ext cx="2075800" cy="409172"/>
          </a:xfrm>
          <a:prstGeom prst="rect">
            <a:avLst/>
          </a:prstGeom>
        </p:spPr>
      </p:pic>
    </p:spTree>
    <p:extLst>
      <p:ext uri="{BB962C8B-B14F-4D97-AF65-F5344CB8AC3E}">
        <p14:creationId xmlns:p14="http://schemas.microsoft.com/office/powerpoint/2010/main" val="227108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Summary of Raw Survey Results</a:t>
            </a:r>
            <a:endParaRPr lang="en-US" dirty="0"/>
          </a:p>
        </p:txBody>
      </p:sp>
      <p:sp>
        <p:nvSpPr>
          <p:cNvPr id="3" name="Content Placeholder 2"/>
          <p:cNvSpPr>
            <a:spLocks noGrp="1"/>
          </p:cNvSpPr>
          <p:nvPr>
            <p:ph idx="1"/>
          </p:nvPr>
        </p:nvSpPr>
        <p:spPr/>
        <p:txBody>
          <a:bodyPr/>
          <a:lstStyle/>
          <a:p>
            <a:r>
              <a:rPr lang="en-US" i="1" dirty="0">
                <a:solidFill>
                  <a:srgbClr val="FF0000"/>
                </a:solidFill>
              </a:rPr>
              <a:t>Do California citizens today understand the provisions of Proposition 13 and how the property tax operates in California?</a:t>
            </a:r>
            <a:r>
              <a:rPr lang="en-US" dirty="0">
                <a:solidFill>
                  <a:srgbClr val="FF0000"/>
                </a:solidFill>
              </a:rPr>
              <a:t> </a:t>
            </a:r>
          </a:p>
          <a:p>
            <a:pPr lvl="1"/>
            <a:r>
              <a:rPr lang="en-US" dirty="0"/>
              <a:t>Most believe tax rates vary</a:t>
            </a:r>
          </a:p>
          <a:p>
            <a:pPr lvl="1"/>
            <a:r>
              <a:rPr lang="en-US" dirty="0"/>
              <a:t>If believe rates are fixed, a large number believe that the rate is different than one percent</a:t>
            </a:r>
          </a:p>
          <a:p>
            <a:pPr lvl="1"/>
            <a:r>
              <a:rPr lang="en-US" dirty="0"/>
              <a:t>Majority understands the assessment process, including limits and reassessment upon sale</a:t>
            </a:r>
          </a:p>
          <a:p>
            <a:pPr lvl="1"/>
            <a:r>
              <a:rPr lang="en-US" dirty="0"/>
              <a:t>Minority (36%) believe property taxes are progressive</a:t>
            </a:r>
          </a:p>
          <a:p>
            <a:pPr lvl="1"/>
            <a:endParaRPr lang="en-US" dirty="0"/>
          </a:p>
        </p:txBody>
      </p:sp>
      <p:sp>
        <p:nvSpPr>
          <p:cNvPr id="6" name="Date Placeholder 5"/>
          <p:cNvSpPr>
            <a:spLocks noGrp="1"/>
          </p:cNvSpPr>
          <p:nvPr>
            <p:ph type="dt" sz="half" idx="10"/>
          </p:nvPr>
        </p:nvSpPr>
        <p:spPr/>
        <p:txBody>
          <a:bodyPr/>
          <a:lstStyle/>
          <a:p>
            <a:r>
              <a:rPr lang="en-US"/>
              <a:t>November 2017</a:t>
            </a:r>
          </a:p>
        </p:txBody>
      </p:sp>
      <p:sp>
        <p:nvSpPr>
          <p:cNvPr id="4" name="Footer Placeholder 3"/>
          <p:cNvSpPr>
            <a:spLocks noGrp="1"/>
          </p:cNvSpPr>
          <p:nvPr>
            <p:ph type="ftr" sz="quarter" idx="11"/>
          </p:nvPr>
        </p:nvSpPr>
        <p:spPr/>
        <p:txBody>
          <a:bodyPr/>
          <a:lstStyle/>
          <a:p>
            <a:r>
              <a:rPr lang="en-US"/>
              <a:t>Perspectives of Property Tax Incidence</a:t>
            </a:r>
          </a:p>
        </p:txBody>
      </p:sp>
      <p:sp>
        <p:nvSpPr>
          <p:cNvPr id="5" name="Slide Number Placeholder 4"/>
          <p:cNvSpPr>
            <a:spLocks noGrp="1"/>
          </p:cNvSpPr>
          <p:nvPr>
            <p:ph type="sldNum" sz="quarter" idx="12"/>
          </p:nvPr>
        </p:nvSpPr>
        <p:spPr/>
        <p:txBody>
          <a:bodyPr/>
          <a:lstStyle/>
          <a:p>
            <a:fld id="{95D459B3-FCCC-1E4E-B708-25B02D126E3F}" type="slidenum">
              <a:rPr lang="en-US" smtClean="0"/>
              <a:t>4</a:t>
            </a:fld>
            <a:endParaRPr lang="en-US"/>
          </a:p>
        </p:txBody>
      </p:sp>
      <p:pic>
        <p:nvPicPr>
          <p:cNvPr id="7" name="Picture 6"/>
          <p:cNvPicPr>
            <a:picLocks noChangeAspect="1"/>
          </p:cNvPicPr>
          <p:nvPr/>
        </p:nvPicPr>
        <p:blipFill>
          <a:blip r:embed="rId2"/>
          <a:stretch>
            <a:fillRect/>
          </a:stretch>
        </p:blipFill>
        <p:spPr>
          <a:xfrm>
            <a:off x="205273" y="70503"/>
            <a:ext cx="2075800" cy="409172"/>
          </a:xfrm>
          <a:prstGeom prst="rect">
            <a:avLst/>
          </a:prstGeom>
        </p:spPr>
      </p:pic>
    </p:spTree>
    <p:extLst>
      <p:ext uri="{BB962C8B-B14F-4D97-AF65-F5344CB8AC3E}">
        <p14:creationId xmlns:p14="http://schemas.microsoft.com/office/powerpoint/2010/main" val="2037581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394" y="717576"/>
            <a:ext cx="8229600" cy="674176"/>
          </a:xfrm>
        </p:spPr>
        <p:txBody>
          <a:bodyPr>
            <a:normAutofit fontScale="90000"/>
          </a:bodyPr>
          <a:lstStyle/>
          <a:p>
            <a:r>
              <a:rPr lang="en-US" b="1" i="1" dirty="0"/>
              <a:t>Characteristics of Proposition 13 and Property Taxation in California</a:t>
            </a:r>
            <a:br>
              <a:rPr lang="en-US" dirty="0"/>
            </a:br>
            <a:endParaRPr lang="en-US" dirty="0"/>
          </a:p>
        </p:txBody>
      </p:sp>
      <p:sp>
        <p:nvSpPr>
          <p:cNvPr id="3" name="Content Placeholder 2"/>
          <p:cNvSpPr>
            <a:spLocks noGrp="1"/>
          </p:cNvSpPr>
          <p:nvPr>
            <p:ph idx="1"/>
          </p:nvPr>
        </p:nvSpPr>
        <p:spPr>
          <a:xfrm>
            <a:off x="457200" y="1802814"/>
            <a:ext cx="8229600" cy="4066495"/>
          </a:xfrm>
        </p:spPr>
        <p:txBody>
          <a:bodyPr/>
          <a:lstStyle/>
          <a:p>
            <a:r>
              <a:rPr lang="en-US" dirty="0"/>
              <a:t>Tax rate limited to one percent of the current assessed value</a:t>
            </a:r>
          </a:p>
          <a:p>
            <a:pPr lvl="1"/>
            <a:r>
              <a:rPr lang="en-US" dirty="0"/>
              <a:t>Additional levies for voter-approved debt service if approved by two-thirds of the jurisdiction's voters  </a:t>
            </a:r>
          </a:p>
          <a:p>
            <a:r>
              <a:rPr lang="en-US" dirty="0"/>
              <a:t>Selling price at “acquisition” determines value</a:t>
            </a:r>
          </a:p>
          <a:p>
            <a:pPr lvl="1"/>
            <a:r>
              <a:rPr lang="en-US" dirty="0"/>
              <a:t>Base assessed value equal to estimated market value in March 1975</a:t>
            </a:r>
          </a:p>
          <a:p>
            <a:pPr lvl="1"/>
            <a:r>
              <a:rPr lang="en-US" dirty="0"/>
              <a:t>Annual growth limited to the lesser of two percent or the rate of inflation</a:t>
            </a:r>
          </a:p>
          <a:p>
            <a:pPr lvl="1"/>
            <a:r>
              <a:rPr lang="en-US" dirty="0"/>
              <a:t>Ownership change or new construction sets new base  </a:t>
            </a:r>
          </a:p>
        </p:txBody>
      </p:sp>
      <p:sp>
        <p:nvSpPr>
          <p:cNvPr id="4" name="Date Placeholder 3"/>
          <p:cNvSpPr>
            <a:spLocks noGrp="1"/>
          </p:cNvSpPr>
          <p:nvPr>
            <p:ph type="dt" sz="half" idx="10"/>
          </p:nvPr>
        </p:nvSpPr>
        <p:spPr/>
        <p:txBody>
          <a:bodyPr/>
          <a:lstStyle/>
          <a:p>
            <a:r>
              <a:rPr lang="en-US" dirty="0"/>
              <a:t>November 2017</a:t>
            </a:r>
          </a:p>
        </p:txBody>
      </p:sp>
      <p:sp>
        <p:nvSpPr>
          <p:cNvPr id="5" name="Footer Placeholder 4"/>
          <p:cNvSpPr>
            <a:spLocks noGrp="1"/>
          </p:cNvSpPr>
          <p:nvPr>
            <p:ph type="ftr" sz="quarter" idx="11"/>
          </p:nvPr>
        </p:nvSpPr>
        <p:spPr/>
        <p:txBody>
          <a:bodyPr/>
          <a:lstStyle/>
          <a:p>
            <a:r>
              <a:rPr lang="en-US"/>
              <a:t>Perspectives of Property Tax Incidence</a:t>
            </a:r>
          </a:p>
        </p:txBody>
      </p:sp>
      <p:sp>
        <p:nvSpPr>
          <p:cNvPr id="6" name="Slide Number Placeholder 5"/>
          <p:cNvSpPr>
            <a:spLocks noGrp="1"/>
          </p:cNvSpPr>
          <p:nvPr>
            <p:ph type="sldNum" sz="quarter" idx="12"/>
          </p:nvPr>
        </p:nvSpPr>
        <p:spPr/>
        <p:txBody>
          <a:bodyPr/>
          <a:lstStyle/>
          <a:p>
            <a:fld id="{95D459B3-FCCC-1E4E-B708-25B02D126E3F}" type="slidenum">
              <a:rPr lang="en-US" smtClean="0"/>
              <a:t>5</a:t>
            </a:fld>
            <a:endParaRPr lang="en-US"/>
          </a:p>
        </p:txBody>
      </p:sp>
      <p:pic>
        <p:nvPicPr>
          <p:cNvPr id="7" name="Picture 6"/>
          <p:cNvPicPr>
            <a:picLocks noChangeAspect="1"/>
          </p:cNvPicPr>
          <p:nvPr/>
        </p:nvPicPr>
        <p:blipFill>
          <a:blip r:embed="rId2"/>
          <a:stretch>
            <a:fillRect/>
          </a:stretch>
        </p:blipFill>
        <p:spPr>
          <a:xfrm>
            <a:off x="205273" y="70503"/>
            <a:ext cx="2075800" cy="409172"/>
          </a:xfrm>
          <a:prstGeom prst="rect">
            <a:avLst/>
          </a:prstGeom>
        </p:spPr>
      </p:pic>
    </p:spTree>
    <p:extLst>
      <p:ext uri="{BB962C8B-B14F-4D97-AF65-F5344CB8AC3E}">
        <p14:creationId xmlns:p14="http://schemas.microsoft.com/office/powerpoint/2010/main" val="2625935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4664"/>
            <a:ext cx="8229600" cy="674176"/>
          </a:xfrm>
        </p:spPr>
        <p:txBody>
          <a:bodyPr>
            <a:normAutofit fontScale="90000"/>
          </a:bodyPr>
          <a:lstStyle/>
          <a:p>
            <a:r>
              <a:rPr lang="en-US" b="1" i="1" dirty="0"/>
              <a:t>Characteristics of Proposition 13 and Property Taxation in California</a:t>
            </a:r>
            <a:br>
              <a:rPr lang="en-US" dirty="0"/>
            </a:br>
            <a:endParaRPr lang="en-US" dirty="0"/>
          </a:p>
        </p:txBody>
      </p:sp>
      <p:sp>
        <p:nvSpPr>
          <p:cNvPr id="3" name="Content Placeholder 2"/>
          <p:cNvSpPr>
            <a:spLocks noGrp="1"/>
          </p:cNvSpPr>
          <p:nvPr>
            <p:ph idx="1"/>
          </p:nvPr>
        </p:nvSpPr>
        <p:spPr/>
        <p:txBody>
          <a:bodyPr/>
          <a:lstStyle/>
          <a:p>
            <a:endParaRPr lang="en-US" dirty="0"/>
          </a:p>
          <a:p>
            <a:r>
              <a:rPr lang="en-US" i="1" dirty="0"/>
              <a:t>Significant Features of the Property Tax (Lincoln Institute)</a:t>
            </a:r>
            <a:r>
              <a:rPr lang="en-US" dirty="0"/>
              <a:t>: </a:t>
            </a:r>
          </a:p>
          <a:p>
            <a:pPr lvl="1"/>
            <a:r>
              <a:rPr lang="en-US" dirty="0"/>
              <a:t>“Although local governments lost control over their most important revenue source, California voters benefit from the certainty of knowing that the tax on their property is one percent of the purchase price, plus a maximum of two percent increase per year.” </a:t>
            </a:r>
          </a:p>
        </p:txBody>
      </p:sp>
      <p:sp>
        <p:nvSpPr>
          <p:cNvPr id="4" name="Date Placeholder 3"/>
          <p:cNvSpPr>
            <a:spLocks noGrp="1"/>
          </p:cNvSpPr>
          <p:nvPr>
            <p:ph type="dt" sz="half" idx="10"/>
          </p:nvPr>
        </p:nvSpPr>
        <p:spPr/>
        <p:txBody>
          <a:bodyPr/>
          <a:lstStyle/>
          <a:p>
            <a:r>
              <a:rPr lang="en-US"/>
              <a:t>November 2017</a:t>
            </a:r>
          </a:p>
        </p:txBody>
      </p:sp>
      <p:sp>
        <p:nvSpPr>
          <p:cNvPr id="5" name="Footer Placeholder 4"/>
          <p:cNvSpPr>
            <a:spLocks noGrp="1"/>
          </p:cNvSpPr>
          <p:nvPr>
            <p:ph type="ftr" sz="quarter" idx="11"/>
          </p:nvPr>
        </p:nvSpPr>
        <p:spPr/>
        <p:txBody>
          <a:bodyPr/>
          <a:lstStyle/>
          <a:p>
            <a:r>
              <a:rPr lang="en-US"/>
              <a:t>Perspectives of Property Tax Incidence</a:t>
            </a:r>
          </a:p>
        </p:txBody>
      </p:sp>
      <p:sp>
        <p:nvSpPr>
          <p:cNvPr id="6" name="Slide Number Placeholder 5"/>
          <p:cNvSpPr>
            <a:spLocks noGrp="1"/>
          </p:cNvSpPr>
          <p:nvPr>
            <p:ph type="sldNum" sz="quarter" idx="12"/>
          </p:nvPr>
        </p:nvSpPr>
        <p:spPr/>
        <p:txBody>
          <a:bodyPr/>
          <a:lstStyle/>
          <a:p>
            <a:fld id="{95D459B3-FCCC-1E4E-B708-25B02D126E3F}" type="slidenum">
              <a:rPr lang="en-US" smtClean="0"/>
              <a:t>6</a:t>
            </a:fld>
            <a:endParaRPr lang="en-US"/>
          </a:p>
        </p:txBody>
      </p:sp>
      <p:pic>
        <p:nvPicPr>
          <p:cNvPr id="7" name="Picture 6"/>
          <p:cNvPicPr>
            <a:picLocks noChangeAspect="1"/>
          </p:cNvPicPr>
          <p:nvPr/>
        </p:nvPicPr>
        <p:blipFill>
          <a:blip r:embed="rId2"/>
          <a:stretch>
            <a:fillRect/>
          </a:stretch>
        </p:blipFill>
        <p:spPr>
          <a:xfrm>
            <a:off x="205273" y="70503"/>
            <a:ext cx="2075800" cy="409172"/>
          </a:xfrm>
          <a:prstGeom prst="rect">
            <a:avLst/>
          </a:prstGeom>
        </p:spPr>
      </p:pic>
    </p:spTree>
    <p:extLst>
      <p:ext uri="{BB962C8B-B14F-4D97-AF65-F5344CB8AC3E}">
        <p14:creationId xmlns:p14="http://schemas.microsoft.com/office/powerpoint/2010/main" val="2976531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Income Incidence of the Property Tax</a:t>
            </a:r>
            <a:br>
              <a:rPr lang="en-US" dirty="0"/>
            </a:br>
            <a:endParaRPr lang="en-US" dirty="0"/>
          </a:p>
        </p:txBody>
      </p:sp>
      <p:sp>
        <p:nvSpPr>
          <p:cNvPr id="3" name="Content Placeholder 2"/>
          <p:cNvSpPr>
            <a:spLocks noGrp="1"/>
          </p:cNvSpPr>
          <p:nvPr>
            <p:ph idx="1"/>
          </p:nvPr>
        </p:nvSpPr>
        <p:spPr/>
        <p:txBody>
          <a:bodyPr/>
          <a:lstStyle/>
          <a:p>
            <a:r>
              <a:rPr lang="en-US" dirty="0"/>
              <a:t>Long running debate</a:t>
            </a:r>
          </a:p>
          <a:p>
            <a:r>
              <a:rPr lang="en-US" dirty="0"/>
              <a:t>Regressive (relatively) in public and policy perceptions</a:t>
            </a:r>
          </a:p>
          <a:p>
            <a:r>
              <a:rPr lang="en-US" dirty="0"/>
              <a:t>Progressive (relatively) from public finance theory and evidence</a:t>
            </a:r>
          </a:p>
          <a:p>
            <a:pPr lvl="1"/>
            <a:r>
              <a:rPr lang="en-US" dirty="0"/>
              <a:t>Follows from analysis of the property tax as a tax on capital</a:t>
            </a:r>
          </a:p>
          <a:p>
            <a:pPr lvl="1"/>
            <a:r>
              <a:rPr lang="en-US" dirty="0"/>
              <a:t>Evidence, progressive for highest income</a:t>
            </a:r>
          </a:p>
          <a:p>
            <a:pPr lvl="1"/>
            <a:r>
              <a:rPr lang="en-US" dirty="0"/>
              <a:t>More progressive than sales taxes</a:t>
            </a:r>
          </a:p>
        </p:txBody>
      </p:sp>
      <p:sp>
        <p:nvSpPr>
          <p:cNvPr id="4" name="Date Placeholder 3"/>
          <p:cNvSpPr>
            <a:spLocks noGrp="1"/>
          </p:cNvSpPr>
          <p:nvPr>
            <p:ph type="dt" sz="half" idx="10"/>
          </p:nvPr>
        </p:nvSpPr>
        <p:spPr/>
        <p:txBody>
          <a:bodyPr/>
          <a:lstStyle/>
          <a:p>
            <a:r>
              <a:rPr lang="en-US"/>
              <a:t>November 2017</a:t>
            </a:r>
          </a:p>
        </p:txBody>
      </p:sp>
      <p:sp>
        <p:nvSpPr>
          <p:cNvPr id="5" name="Footer Placeholder 4"/>
          <p:cNvSpPr>
            <a:spLocks noGrp="1"/>
          </p:cNvSpPr>
          <p:nvPr>
            <p:ph type="ftr" sz="quarter" idx="11"/>
          </p:nvPr>
        </p:nvSpPr>
        <p:spPr/>
        <p:txBody>
          <a:bodyPr/>
          <a:lstStyle/>
          <a:p>
            <a:r>
              <a:rPr lang="en-US"/>
              <a:t>Perspectives of Property Tax Incidence</a:t>
            </a:r>
          </a:p>
        </p:txBody>
      </p:sp>
      <p:sp>
        <p:nvSpPr>
          <p:cNvPr id="6" name="Slide Number Placeholder 5"/>
          <p:cNvSpPr>
            <a:spLocks noGrp="1"/>
          </p:cNvSpPr>
          <p:nvPr>
            <p:ph type="sldNum" sz="quarter" idx="12"/>
          </p:nvPr>
        </p:nvSpPr>
        <p:spPr/>
        <p:txBody>
          <a:bodyPr/>
          <a:lstStyle/>
          <a:p>
            <a:fld id="{95D459B3-FCCC-1E4E-B708-25B02D126E3F}" type="slidenum">
              <a:rPr lang="en-US" smtClean="0"/>
              <a:t>7</a:t>
            </a:fld>
            <a:endParaRPr lang="en-US"/>
          </a:p>
        </p:txBody>
      </p:sp>
      <p:pic>
        <p:nvPicPr>
          <p:cNvPr id="7" name="Picture 6"/>
          <p:cNvPicPr>
            <a:picLocks noChangeAspect="1"/>
          </p:cNvPicPr>
          <p:nvPr/>
        </p:nvPicPr>
        <p:blipFill>
          <a:blip r:embed="rId2"/>
          <a:stretch>
            <a:fillRect/>
          </a:stretch>
        </p:blipFill>
        <p:spPr>
          <a:xfrm>
            <a:off x="205273" y="70503"/>
            <a:ext cx="2075800" cy="409172"/>
          </a:xfrm>
          <a:prstGeom prst="rect">
            <a:avLst/>
          </a:prstGeom>
        </p:spPr>
      </p:pic>
    </p:spTree>
    <p:extLst>
      <p:ext uri="{BB962C8B-B14F-4D97-AF65-F5344CB8AC3E}">
        <p14:creationId xmlns:p14="http://schemas.microsoft.com/office/powerpoint/2010/main" val="1282755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9285"/>
            <a:ext cx="8229600" cy="480233"/>
          </a:xfrm>
        </p:spPr>
        <p:txBody>
          <a:bodyPr>
            <a:normAutofit fontScale="90000"/>
          </a:bodyPr>
          <a:lstStyle/>
          <a:p>
            <a:r>
              <a:rPr lang="en-US" b="1" i="1" dirty="0" err="1"/>
              <a:t>CalSpeaks</a:t>
            </a:r>
            <a:r>
              <a:rPr lang="en-US" b="1" dirty="0"/>
              <a:t> </a:t>
            </a:r>
            <a:r>
              <a:rPr lang="en-US" b="1" i="1" dirty="0"/>
              <a:t>Survey</a:t>
            </a:r>
            <a:br>
              <a:rPr lang="en-US" dirty="0"/>
            </a:br>
            <a:endParaRPr lang="en-US" dirty="0"/>
          </a:p>
        </p:txBody>
      </p:sp>
      <p:sp>
        <p:nvSpPr>
          <p:cNvPr id="3" name="Content Placeholder 2"/>
          <p:cNvSpPr>
            <a:spLocks noGrp="1"/>
          </p:cNvSpPr>
          <p:nvPr>
            <p:ph idx="1"/>
          </p:nvPr>
        </p:nvSpPr>
        <p:spPr>
          <a:xfrm>
            <a:off x="457200" y="1617879"/>
            <a:ext cx="8229600" cy="4066495"/>
          </a:xfrm>
        </p:spPr>
        <p:txBody>
          <a:bodyPr/>
          <a:lstStyle/>
          <a:p>
            <a:r>
              <a:rPr lang="en-US" dirty="0"/>
              <a:t>Institute for Social Research at California State University, Sacramento</a:t>
            </a:r>
          </a:p>
          <a:p>
            <a:r>
              <a:rPr lang="en-US" dirty="0"/>
              <a:t>15 questions, December 2016 multi-topic survey</a:t>
            </a:r>
          </a:p>
          <a:p>
            <a:r>
              <a:rPr lang="en-US" dirty="0"/>
              <a:t>Panel, about 1,000 members</a:t>
            </a:r>
          </a:p>
          <a:p>
            <a:r>
              <a:rPr lang="en-US" dirty="0"/>
              <a:t>On line, so complicated and complex questions are possible</a:t>
            </a:r>
          </a:p>
          <a:p>
            <a:r>
              <a:rPr lang="en-US" dirty="0"/>
              <a:t>Detailed characteristics of panel members</a:t>
            </a:r>
          </a:p>
          <a:p>
            <a:r>
              <a:rPr lang="en-US" dirty="0"/>
              <a:t>Survey weights transform respondents to be representative of the state</a:t>
            </a:r>
          </a:p>
        </p:txBody>
      </p:sp>
      <p:sp>
        <p:nvSpPr>
          <p:cNvPr id="4" name="Date Placeholder 3"/>
          <p:cNvSpPr>
            <a:spLocks noGrp="1"/>
          </p:cNvSpPr>
          <p:nvPr>
            <p:ph type="dt" sz="half" idx="10"/>
          </p:nvPr>
        </p:nvSpPr>
        <p:spPr/>
        <p:txBody>
          <a:bodyPr/>
          <a:lstStyle/>
          <a:p>
            <a:r>
              <a:rPr lang="en-US"/>
              <a:t>November 2017</a:t>
            </a:r>
          </a:p>
        </p:txBody>
      </p:sp>
      <p:sp>
        <p:nvSpPr>
          <p:cNvPr id="5" name="Footer Placeholder 4"/>
          <p:cNvSpPr>
            <a:spLocks noGrp="1"/>
          </p:cNvSpPr>
          <p:nvPr>
            <p:ph type="ftr" sz="quarter" idx="11"/>
          </p:nvPr>
        </p:nvSpPr>
        <p:spPr/>
        <p:txBody>
          <a:bodyPr/>
          <a:lstStyle/>
          <a:p>
            <a:r>
              <a:rPr lang="en-US"/>
              <a:t>Perspectives of Property Tax Incidence</a:t>
            </a:r>
          </a:p>
        </p:txBody>
      </p:sp>
      <p:sp>
        <p:nvSpPr>
          <p:cNvPr id="6" name="Slide Number Placeholder 5"/>
          <p:cNvSpPr>
            <a:spLocks noGrp="1"/>
          </p:cNvSpPr>
          <p:nvPr>
            <p:ph type="sldNum" sz="quarter" idx="12"/>
          </p:nvPr>
        </p:nvSpPr>
        <p:spPr/>
        <p:txBody>
          <a:bodyPr/>
          <a:lstStyle/>
          <a:p>
            <a:fld id="{95D459B3-FCCC-1E4E-B708-25B02D126E3F}" type="slidenum">
              <a:rPr lang="en-US" smtClean="0"/>
              <a:t>8</a:t>
            </a:fld>
            <a:endParaRPr lang="en-US"/>
          </a:p>
        </p:txBody>
      </p:sp>
      <p:pic>
        <p:nvPicPr>
          <p:cNvPr id="7" name="Picture 6"/>
          <p:cNvPicPr>
            <a:picLocks noChangeAspect="1"/>
          </p:cNvPicPr>
          <p:nvPr/>
        </p:nvPicPr>
        <p:blipFill>
          <a:blip r:embed="rId2"/>
          <a:stretch>
            <a:fillRect/>
          </a:stretch>
        </p:blipFill>
        <p:spPr>
          <a:xfrm>
            <a:off x="205273" y="70503"/>
            <a:ext cx="2075800" cy="409172"/>
          </a:xfrm>
          <a:prstGeom prst="rect">
            <a:avLst/>
          </a:prstGeom>
        </p:spPr>
      </p:pic>
    </p:spTree>
    <p:extLst>
      <p:ext uri="{BB962C8B-B14F-4D97-AF65-F5344CB8AC3E}">
        <p14:creationId xmlns:p14="http://schemas.microsoft.com/office/powerpoint/2010/main" val="957902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Survey Results</a:t>
            </a:r>
            <a:endParaRPr lang="en-US" dirty="0"/>
          </a:p>
        </p:txBody>
      </p:sp>
      <p:sp>
        <p:nvSpPr>
          <p:cNvPr id="6" name="Date Placeholder 5"/>
          <p:cNvSpPr>
            <a:spLocks noGrp="1"/>
          </p:cNvSpPr>
          <p:nvPr>
            <p:ph type="dt" sz="half" idx="10"/>
          </p:nvPr>
        </p:nvSpPr>
        <p:spPr/>
        <p:txBody>
          <a:bodyPr/>
          <a:lstStyle/>
          <a:p>
            <a:r>
              <a:rPr lang="en-US"/>
              <a:t>November 2017</a:t>
            </a:r>
          </a:p>
        </p:txBody>
      </p:sp>
      <p:sp>
        <p:nvSpPr>
          <p:cNvPr id="4" name="Footer Placeholder 3"/>
          <p:cNvSpPr>
            <a:spLocks noGrp="1"/>
          </p:cNvSpPr>
          <p:nvPr>
            <p:ph type="ftr" sz="quarter" idx="11"/>
          </p:nvPr>
        </p:nvSpPr>
        <p:spPr/>
        <p:txBody>
          <a:bodyPr/>
          <a:lstStyle/>
          <a:p>
            <a:r>
              <a:rPr lang="en-US"/>
              <a:t>Perspectives of Property Tax Incidence</a:t>
            </a:r>
          </a:p>
        </p:txBody>
      </p:sp>
      <p:sp>
        <p:nvSpPr>
          <p:cNvPr id="5" name="Slide Number Placeholder 4"/>
          <p:cNvSpPr>
            <a:spLocks noGrp="1"/>
          </p:cNvSpPr>
          <p:nvPr>
            <p:ph type="sldNum" sz="quarter" idx="12"/>
          </p:nvPr>
        </p:nvSpPr>
        <p:spPr/>
        <p:txBody>
          <a:bodyPr/>
          <a:lstStyle/>
          <a:p>
            <a:fld id="{95D459B3-FCCC-1E4E-B708-25B02D126E3F}" type="slidenum">
              <a:rPr lang="en-US" smtClean="0"/>
              <a:t>9</a:t>
            </a:fld>
            <a:endParaRPr lang="en-US"/>
          </a:p>
        </p:txBody>
      </p:sp>
      <p:pic>
        <p:nvPicPr>
          <p:cNvPr id="7" name="Picture 6"/>
          <p:cNvPicPr>
            <a:picLocks noChangeAspect="1"/>
          </p:cNvPicPr>
          <p:nvPr/>
        </p:nvPicPr>
        <p:blipFill>
          <a:blip r:embed="rId3"/>
          <a:stretch>
            <a:fillRect/>
          </a:stretch>
        </p:blipFill>
        <p:spPr>
          <a:xfrm>
            <a:off x="205273" y="70503"/>
            <a:ext cx="2075800" cy="409172"/>
          </a:xfrm>
          <a:prstGeom prst="rect">
            <a:avLst/>
          </a:prstGeom>
        </p:spPr>
      </p:pic>
      <p:graphicFrame>
        <p:nvGraphicFramePr>
          <p:cNvPr id="11" name="Object 10"/>
          <p:cNvGraphicFramePr>
            <a:graphicFrameLocks noChangeAspect="1"/>
          </p:cNvGraphicFramePr>
          <p:nvPr>
            <p:extLst>
              <p:ext uri="{D42A27DB-BD31-4B8C-83A1-F6EECF244321}">
                <p14:modId xmlns:p14="http://schemas.microsoft.com/office/powerpoint/2010/main" val="3433371156"/>
              </p:ext>
            </p:extLst>
          </p:nvPr>
        </p:nvGraphicFramePr>
        <p:xfrm>
          <a:off x="387350" y="2006600"/>
          <a:ext cx="8756650" cy="4349750"/>
        </p:xfrm>
        <a:graphic>
          <a:graphicData uri="http://schemas.openxmlformats.org/presentationml/2006/ole">
            <mc:AlternateContent xmlns:mc="http://schemas.openxmlformats.org/markup-compatibility/2006">
              <mc:Choice xmlns:v="urn:schemas-microsoft-com:vml" Requires="v">
                <p:oleObj spid="_x0000_s1053" name="Document" r:id="rId4" imgW="8369300" imgH="2844800" progId="Word.Document.12">
                  <p:embed/>
                </p:oleObj>
              </mc:Choice>
              <mc:Fallback>
                <p:oleObj name="Document" r:id="rId4" imgW="8369300" imgH="2844800" progId="Word.Document.12">
                  <p:embed/>
                  <p:pic>
                    <p:nvPicPr>
                      <p:cNvPr id="0" name=""/>
                      <p:cNvPicPr/>
                      <p:nvPr/>
                    </p:nvPicPr>
                    <p:blipFill>
                      <a:blip r:embed="rId5"/>
                      <a:stretch>
                        <a:fillRect/>
                      </a:stretch>
                    </p:blipFill>
                    <p:spPr>
                      <a:xfrm>
                        <a:off x="387350" y="2006600"/>
                        <a:ext cx="8756650" cy="4349750"/>
                      </a:xfrm>
                      <a:prstGeom prst="rect">
                        <a:avLst/>
                      </a:prstGeom>
                    </p:spPr>
                  </p:pic>
                </p:oleObj>
              </mc:Fallback>
            </mc:AlternateContent>
          </a:graphicData>
        </a:graphic>
      </p:graphicFrame>
    </p:spTree>
    <p:extLst>
      <p:ext uri="{BB962C8B-B14F-4D97-AF65-F5344CB8AC3E}">
        <p14:creationId xmlns:p14="http://schemas.microsoft.com/office/powerpoint/2010/main" val="3918051903"/>
      </p:ext>
    </p:extLst>
  </p:cSld>
  <p:clrMapOvr>
    <a:masterClrMapping/>
  </p:clrMapOvr>
</p:sld>
</file>

<file path=ppt/theme/theme1.xml><?xml version="1.0" encoding="utf-8"?>
<a:theme xmlns:a="http://schemas.openxmlformats.org/drawingml/2006/main" name="MSU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1892</TotalTime>
  <Words>968</Words>
  <Application>Microsoft Office PowerPoint</Application>
  <PresentationFormat>On-screen Show (4:3)</PresentationFormat>
  <Paragraphs>166</Paragraphs>
  <Slides>21</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30" baseType="lpstr">
      <vt:lpstr>ＭＳ Ｐゴシック</vt:lpstr>
      <vt:lpstr>Arial</vt:lpstr>
      <vt:lpstr>Calibri</vt:lpstr>
      <vt:lpstr>Gotham Book</vt:lpstr>
      <vt:lpstr>Gotham-Bold</vt:lpstr>
      <vt:lpstr>Wingdings</vt:lpstr>
      <vt:lpstr>MSU Theme</vt:lpstr>
      <vt:lpstr>Document</vt:lpstr>
      <vt:lpstr>Microsoft Word Document</vt:lpstr>
      <vt:lpstr>Perspectives of Property Tax Incidence in California Forty Years after Proposition 13</vt:lpstr>
      <vt:lpstr>Issues</vt:lpstr>
      <vt:lpstr>Issues</vt:lpstr>
      <vt:lpstr>Summary of Raw Survey Results</vt:lpstr>
      <vt:lpstr>Characteristics of Proposition 13 and Property Taxation in California </vt:lpstr>
      <vt:lpstr>Characteristics of Proposition 13 and Property Taxation in California </vt:lpstr>
      <vt:lpstr>Income Incidence of the Property Tax </vt:lpstr>
      <vt:lpstr>CalSpeaks Survey </vt:lpstr>
      <vt:lpstr>Survey Results</vt:lpstr>
      <vt:lpstr>Survey Results</vt:lpstr>
      <vt:lpstr>Logistic Regression Model</vt:lpstr>
      <vt:lpstr>Logistic Regression</vt:lpstr>
      <vt:lpstr>Regression Explanatory Variables</vt:lpstr>
      <vt:lpstr>Regression Results Summary</vt:lpstr>
      <vt:lpstr>Regression Results Summary</vt:lpstr>
      <vt:lpstr>Regression Results </vt:lpstr>
      <vt:lpstr>Regression Results </vt:lpstr>
      <vt:lpstr>Technical Issues</vt:lpstr>
      <vt:lpstr>Conclusions</vt:lpstr>
      <vt:lpstr>Policy Implications</vt:lpstr>
      <vt:lpstr>Thank you!</vt:lpstr>
    </vt:vector>
  </TitlesOfParts>
  <Company>MSU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Perspectives of Property Tax Incidence in California Forty Years after Proposition 13</dc:title>
  <dc:creator>Ron Fisher</dc:creator>
  <cp:lastModifiedBy>sac65434@saclink.csus.edu</cp:lastModifiedBy>
  <cp:revision>48</cp:revision>
  <dcterms:created xsi:type="dcterms:W3CDTF">2017-10-19T17:20:18Z</dcterms:created>
  <dcterms:modified xsi:type="dcterms:W3CDTF">2017-11-04T15:40:28Z</dcterms:modified>
</cp:coreProperties>
</file>