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6">
  <p:sldMasterIdLst>
    <p:sldMasterId id="2147483678" r:id="rId1"/>
  </p:sldMasterIdLst>
  <p:notesMasterIdLst>
    <p:notesMasterId r:id="rId18"/>
  </p:notesMasterIdLst>
  <p:handoutMasterIdLst>
    <p:handoutMasterId r:id="rId19"/>
  </p:handoutMasterIdLst>
  <p:sldIdLst>
    <p:sldId id="257" r:id="rId2"/>
    <p:sldId id="262" r:id="rId3"/>
    <p:sldId id="260"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77" autoAdjust="0"/>
    <p:restoredTop sz="94660"/>
  </p:normalViewPr>
  <p:slideViewPr>
    <p:cSldViewPr snapToGrid="0" snapToObjects="1">
      <p:cViewPr varScale="1">
        <p:scale>
          <a:sx n="62" d="100"/>
          <a:sy n="62" d="100"/>
        </p:scale>
        <p:origin x="112" y="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522540A-F942-4D43-8989-91A2B84B1E67}" type="datetimeFigureOut">
              <a:rPr lang="en-US" smtClean="0"/>
              <a:t>11/3/2017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BFC6D71-F80A-A74A-A7F8-D06C0E9456A4}" type="slidenum">
              <a:rPr lang="en-US" smtClean="0"/>
              <a:t>‹#›</a:t>
            </a:fld>
            <a:endParaRPr lang="en-US"/>
          </a:p>
        </p:txBody>
      </p:sp>
    </p:spTree>
    <p:extLst>
      <p:ext uri="{BB962C8B-B14F-4D97-AF65-F5344CB8AC3E}">
        <p14:creationId xmlns:p14="http://schemas.microsoft.com/office/powerpoint/2010/main" val="36311128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B085373-FF77-E844-85B9-D78EE4D94E13}" type="datetimeFigureOut">
              <a:rPr lang="en-US" smtClean="0"/>
              <a:t>11/3/2017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F74FE00-9255-9F46-9BB9-B0F839FF13C2}" type="slidenum">
              <a:rPr lang="en-US" smtClean="0"/>
              <a:t>‹#›</a:t>
            </a:fld>
            <a:endParaRPr lang="en-US"/>
          </a:p>
        </p:txBody>
      </p:sp>
    </p:spTree>
    <p:extLst>
      <p:ext uri="{BB962C8B-B14F-4D97-AF65-F5344CB8AC3E}">
        <p14:creationId xmlns:p14="http://schemas.microsoft.com/office/powerpoint/2010/main" val="103793955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EB5E7D-0C02-224B-9B76-26AF70ACC03E}" type="slidenum">
              <a:rPr lang="en-US" smtClean="0"/>
              <a:pPr/>
              <a:t>1</a:t>
            </a:fld>
            <a:endParaRPr lang="en-US"/>
          </a:p>
        </p:txBody>
      </p:sp>
    </p:spTree>
    <p:extLst>
      <p:ext uri="{BB962C8B-B14F-4D97-AF65-F5344CB8AC3E}">
        <p14:creationId xmlns:p14="http://schemas.microsoft.com/office/powerpoint/2010/main" val="1579183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74FE00-9255-9F46-9BB9-B0F839FF13C2}" type="slidenum">
              <a:rPr lang="en-US" smtClean="0"/>
              <a:t>8</a:t>
            </a:fld>
            <a:endParaRPr lang="en-US"/>
          </a:p>
        </p:txBody>
      </p:sp>
    </p:spTree>
    <p:extLst>
      <p:ext uri="{BB962C8B-B14F-4D97-AF65-F5344CB8AC3E}">
        <p14:creationId xmlns:p14="http://schemas.microsoft.com/office/powerpoint/2010/main" val="2085177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a:t>November 2017</a:t>
            </a:r>
          </a:p>
        </p:txBody>
      </p:sp>
      <p:sp>
        <p:nvSpPr>
          <p:cNvPr id="5" name="Footer Placeholder 4"/>
          <p:cNvSpPr>
            <a:spLocks noGrp="1"/>
          </p:cNvSpPr>
          <p:nvPr>
            <p:ph type="ftr" sz="quarter" idx="11"/>
          </p:nvPr>
        </p:nvSpPr>
        <p:spPr/>
        <p:txBody>
          <a:bodyPr/>
          <a:lstStyle>
            <a:lvl1pPr>
              <a:defRPr>
                <a:ea typeface="Gotham Book" pitchFamily="49" charset="0"/>
                <a:cs typeface="Gotham Book" pitchFamily="49" charset="0"/>
              </a:defRPr>
            </a:lvl1pPr>
          </a:lstStyle>
          <a:p>
            <a:r>
              <a:rPr lang="en-US"/>
              <a:t>Econ and Fiscal Impacts of Property Tax Abatement</a:t>
            </a:r>
          </a:p>
        </p:txBody>
      </p:sp>
      <p:sp>
        <p:nvSpPr>
          <p:cNvPr id="6" name="Slide Number Placeholder 5"/>
          <p:cNvSpPr>
            <a:spLocks noGrp="1"/>
          </p:cNvSpPr>
          <p:nvPr>
            <p:ph type="sldNum" sz="quarter" idx="12"/>
          </p:nvPr>
        </p:nvSpPr>
        <p:spPr/>
        <p:txBody>
          <a:bodyPr/>
          <a:lstStyle>
            <a:lvl1pPr>
              <a:defRPr/>
            </a:lvl1pPr>
          </a:lstStyle>
          <a:p>
            <a:fld id="{95D459B3-FCCC-1E4E-B708-25B02D126E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480233"/>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2800" b="0" i="0">
                <a:solidFill>
                  <a:schemeClr val="tx1"/>
                </a:solidFill>
                <a:latin typeface="Gotham Book"/>
                <a:cs typeface="Gotham Book"/>
              </a:defRPr>
            </a:lvl1pPr>
            <a:lvl2pPr>
              <a:buClr>
                <a:schemeClr val="tx1">
                  <a:lumMod val="75000"/>
                  <a:lumOff val="25000"/>
                </a:schemeClr>
              </a:buClr>
              <a:buSzPct val="85000"/>
              <a:buFont typeface="Arial"/>
              <a:buChar char="•"/>
              <a:defRPr sz="2400" b="0" i="0">
                <a:solidFill>
                  <a:schemeClr val="tx1"/>
                </a:solidFill>
                <a:latin typeface="Gotham Book"/>
                <a:cs typeface="Gotham Book"/>
              </a:defRPr>
            </a:lvl2pPr>
            <a:lvl3pPr>
              <a:buClr>
                <a:schemeClr val="tx1">
                  <a:lumMod val="75000"/>
                  <a:lumOff val="25000"/>
                </a:schemeClr>
              </a:buClr>
              <a:defRPr sz="2000" b="0" i="0">
                <a:solidFill>
                  <a:schemeClr val="tx1"/>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a:t>November 2017</a:t>
            </a:r>
          </a:p>
        </p:txBody>
      </p:sp>
      <p:sp>
        <p:nvSpPr>
          <p:cNvPr id="5" name="Footer Placeholder 4"/>
          <p:cNvSpPr>
            <a:spLocks noGrp="1"/>
          </p:cNvSpPr>
          <p:nvPr>
            <p:ph type="ftr" sz="quarter" idx="11"/>
          </p:nvPr>
        </p:nvSpPr>
        <p:spPr/>
        <p:txBody>
          <a:bodyPr/>
          <a:lstStyle>
            <a:lvl1pPr>
              <a:defRPr>
                <a:ea typeface="Gotham Book" pitchFamily="49" charset="0"/>
                <a:cs typeface="Gotham Book" pitchFamily="49" charset="0"/>
              </a:defRPr>
            </a:lvl1pPr>
          </a:lstStyle>
          <a:p>
            <a:r>
              <a:rPr lang="en-US"/>
              <a:t>Econ and Fiscal Impacts of Property Tax Abatement</a:t>
            </a:r>
          </a:p>
        </p:txBody>
      </p:sp>
      <p:sp>
        <p:nvSpPr>
          <p:cNvPr id="6" name="Slide Number Placeholder 5"/>
          <p:cNvSpPr>
            <a:spLocks noGrp="1"/>
          </p:cNvSpPr>
          <p:nvPr>
            <p:ph type="sldNum" sz="quarter" idx="12"/>
          </p:nvPr>
        </p:nvSpPr>
        <p:spPr/>
        <p:txBody>
          <a:bodyPr/>
          <a:lstStyle>
            <a:lvl1pPr>
              <a:defRPr/>
            </a:lvl1pPr>
          </a:lstStyle>
          <a:p>
            <a:fld id="{95D459B3-FCCC-1E4E-B708-25B02D126E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154"/>
            <a:ext cx="8229600" cy="875092"/>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Arial"/>
              <a:buChar char="•"/>
              <a:defRPr sz="2800" b="0" i="0">
                <a:solidFill>
                  <a:schemeClr val="tx1"/>
                </a:solidFill>
                <a:latin typeface="Gotham Book"/>
                <a:cs typeface="Gotham Book"/>
              </a:defRPr>
            </a:lvl1pPr>
            <a:lvl2pPr>
              <a:buClr>
                <a:schemeClr val="tx1">
                  <a:lumMod val="75000"/>
                  <a:lumOff val="25000"/>
                </a:schemeClr>
              </a:buClr>
              <a:buSzPct val="85000"/>
              <a:buFont typeface="Arial"/>
              <a:buChar char="•"/>
              <a:defRPr sz="2400" b="0" i="0">
                <a:solidFill>
                  <a:schemeClr val="tx1"/>
                </a:solidFill>
                <a:latin typeface="Gotham Book"/>
                <a:cs typeface="Gotham Book"/>
              </a:defRPr>
            </a:lvl2pPr>
            <a:lvl3pPr>
              <a:buClr>
                <a:schemeClr val="tx1">
                  <a:lumMod val="75000"/>
                  <a:lumOff val="25000"/>
                </a:schemeClr>
              </a:buClr>
              <a:defRPr sz="2000" b="0" i="0">
                <a:solidFill>
                  <a:schemeClr val="tx1"/>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solidFill>
                <a:latin typeface="Gotham Book"/>
                <a:cs typeface="Gotham Book"/>
              </a:defRPr>
            </a:lvl1pPr>
            <a:lvl2pPr>
              <a:buClr>
                <a:schemeClr val="tx1">
                  <a:lumMod val="75000"/>
                  <a:lumOff val="25000"/>
                </a:schemeClr>
              </a:buClr>
              <a:buFont typeface="Wingdings" charset="2"/>
              <a:buChar char="§"/>
              <a:defRPr sz="2400" b="0" i="0">
                <a:solidFill>
                  <a:schemeClr val="tx1"/>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r>
              <a:rPr lang="en-US"/>
              <a:t>November 2017</a:t>
            </a:r>
          </a:p>
        </p:txBody>
      </p:sp>
      <p:sp>
        <p:nvSpPr>
          <p:cNvPr id="6" name="Footer Placeholder 4"/>
          <p:cNvSpPr>
            <a:spLocks noGrp="1"/>
          </p:cNvSpPr>
          <p:nvPr>
            <p:ph type="ftr" sz="quarter" idx="15"/>
          </p:nvPr>
        </p:nvSpPr>
        <p:spPr/>
        <p:txBody>
          <a:bodyPr/>
          <a:lstStyle>
            <a:lvl1pPr>
              <a:defRPr>
                <a:ea typeface="Gotham Book" pitchFamily="49" charset="0"/>
                <a:cs typeface="Gotham Book" pitchFamily="49" charset="0"/>
              </a:defRPr>
            </a:lvl1pPr>
          </a:lstStyle>
          <a:p>
            <a:r>
              <a:rPr lang="en-US"/>
              <a:t>Econ and Fiscal Impacts of Property Tax Abatement</a:t>
            </a:r>
          </a:p>
        </p:txBody>
      </p:sp>
      <p:sp>
        <p:nvSpPr>
          <p:cNvPr id="7" name="Slide Number Placeholder 5"/>
          <p:cNvSpPr>
            <a:spLocks noGrp="1"/>
          </p:cNvSpPr>
          <p:nvPr>
            <p:ph type="sldNum" sz="quarter" idx="16"/>
          </p:nvPr>
        </p:nvSpPr>
        <p:spPr/>
        <p:txBody>
          <a:bodyPr/>
          <a:lstStyle>
            <a:lvl1pPr>
              <a:defRPr/>
            </a:lvl1pPr>
          </a:lstStyle>
          <a:p>
            <a:fld id="{95D459B3-FCCC-1E4E-B708-25B02D126E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09873"/>
            <a:ext cx="8229600" cy="821732"/>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81011"/>
            <a:ext cx="8229600" cy="4024165"/>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solidFill>
                <a:latin typeface="Gotham Book"/>
                <a:cs typeface="Gotham Book"/>
              </a:defRPr>
            </a:lvl1pPr>
            <a:lvl2pPr marL="0" indent="0" algn="l">
              <a:buClr>
                <a:schemeClr val="tx1">
                  <a:lumMod val="75000"/>
                  <a:lumOff val="25000"/>
                </a:schemeClr>
              </a:buClr>
              <a:buFontTx/>
              <a:buNone/>
              <a:defRPr sz="2000" b="0" i="0">
                <a:solidFill>
                  <a:schemeClr val="tx1"/>
                </a:solidFill>
                <a:latin typeface="Gotham Book"/>
                <a:cs typeface="Gotham Book"/>
              </a:defRPr>
            </a:lvl2pPr>
            <a:lvl3pPr>
              <a:buClr>
                <a:schemeClr val="tx1">
                  <a:lumMod val="75000"/>
                  <a:lumOff val="25000"/>
                </a:schemeClr>
              </a:buClr>
              <a:defRPr sz="2000" b="0" i="0">
                <a:solidFill>
                  <a:schemeClr val="tx1"/>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a:t>November 2017</a:t>
            </a:r>
          </a:p>
        </p:txBody>
      </p:sp>
      <p:sp>
        <p:nvSpPr>
          <p:cNvPr id="5" name="Footer Placeholder 4"/>
          <p:cNvSpPr>
            <a:spLocks noGrp="1"/>
          </p:cNvSpPr>
          <p:nvPr>
            <p:ph type="ftr" sz="quarter" idx="11"/>
          </p:nvPr>
        </p:nvSpPr>
        <p:spPr/>
        <p:txBody>
          <a:bodyPr/>
          <a:lstStyle>
            <a:lvl1pPr>
              <a:defRPr>
                <a:ea typeface="Gotham Book" pitchFamily="49" charset="0"/>
                <a:cs typeface="Gotham Book" pitchFamily="49" charset="0"/>
              </a:defRPr>
            </a:lvl1pPr>
          </a:lstStyle>
          <a:p>
            <a:r>
              <a:rPr lang="en-US"/>
              <a:t>Econ and Fiscal Impacts of Property Tax Abatement</a:t>
            </a:r>
          </a:p>
        </p:txBody>
      </p:sp>
      <p:sp>
        <p:nvSpPr>
          <p:cNvPr id="6" name="Slide Number Placeholder 5"/>
          <p:cNvSpPr>
            <a:spLocks noGrp="1"/>
          </p:cNvSpPr>
          <p:nvPr>
            <p:ph type="sldNum" sz="quarter" idx="12"/>
          </p:nvPr>
        </p:nvSpPr>
        <p:spPr/>
        <p:txBody>
          <a:bodyPr/>
          <a:lstStyle>
            <a:lvl1pPr>
              <a:defRPr/>
            </a:lvl1pPr>
          </a:lstStyle>
          <a:p>
            <a:fld id="{95D459B3-FCCC-1E4E-B708-25B02D126E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1674905"/>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solidFill>
                <a:latin typeface="Gotham Book"/>
                <a:cs typeface="Gotham Book"/>
              </a:defRPr>
            </a:lvl1pPr>
            <a:lvl2pPr marL="457200" indent="182880" algn="l">
              <a:buClr>
                <a:schemeClr val="tx1">
                  <a:lumMod val="75000"/>
                  <a:lumOff val="25000"/>
                </a:schemeClr>
              </a:buClr>
              <a:buSzPct val="85000"/>
              <a:buFont typeface="Arial"/>
              <a:buChar char="•"/>
              <a:defRPr sz="2000" b="0" i="0">
                <a:solidFill>
                  <a:schemeClr val="tx1"/>
                </a:solidFill>
                <a:latin typeface="Gotham Book"/>
                <a:cs typeface="Gotham Book"/>
              </a:defRPr>
            </a:lvl2pPr>
            <a:lvl3pPr>
              <a:buClr>
                <a:schemeClr val="tx1">
                  <a:lumMod val="75000"/>
                  <a:lumOff val="25000"/>
                </a:schemeClr>
              </a:buClr>
              <a:defRPr sz="2000" b="0" i="0">
                <a:solidFill>
                  <a:schemeClr val="tx1"/>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a:t>November 2017</a:t>
            </a:r>
          </a:p>
        </p:txBody>
      </p:sp>
      <p:sp>
        <p:nvSpPr>
          <p:cNvPr id="5" name="Footer Placeholder 4"/>
          <p:cNvSpPr>
            <a:spLocks noGrp="1"/>
          </p:cNvSpPr>
          <p:nvPr>
            <p:ph type="ftr" sz="quarter" idx="11"/>
          </p:nvPr>
        </p:nvSpPr>
        <p:spPr/>
        <p:txBody>
          <a:bodyPr/>
          <a:lstStyle>
            <a:lvl1pPr>
              <a:defRPr>
                <a:ea typeface="Gotham Book" pitchFamily="49" charset="0"/>
                <a:cs typeface="Gotham Book" pitchFamily="49" charset="0"/>
              </a:defRPr>
            </a:lvl1pPr>
          </a:lstStyle>
          <a:p>
            <a:r>
              <a:rPr lang="en-US"/>
              <a:t>Econ and Fiscal Impacts of Property Tax Abatement</a:t>
            </a:r>
          </a:p>
        </p:txBody>
      </p:sp>
      <p:sp>
        <p:nvSpPr>
          <p:cNvPr id="6" name="Slide Number Placeholder 5"/>
          <p:cNvSpPr>
            <a:spLocks noGrp="1"/>
          </p:cNvSpPr>
          <p:nvPr>
            <p:ph type="sldNum" sz="quarter" idx="12"/>
          </p:nvPr>
        </p:nvSpPr>
        <p:spPr/>
        <p:txBody>
          <a:bodyPr/>
          <a:lstStyle>
            <a:lvl1pPr>
              <a:defRPr/>
            </a:lvl1pPr>
          </a:lstStyle>
          <a:p>
            <a:fld id="{95D459B3-FCCC-1E4E-B708-25B02D126E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595959"/>
                </a:solidFill>
                <a:latin typeface="Gotham Book" pitchFamily="49" charset="0"/>
              </a:defRPr>
            </a:lvl1pPr>
          </a:lstStyle>
          <a:p>
            <a:r>
              <a:rPr lang="en-US"/>
              <a:t>November 2017</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595959"/>
                </a:solidFill>
                <a:latin typeface="Gotham Book" pitchFamily="49" charset="0"/>
              </a:defRPr>
            </a:lvl1pPr>
          </a:lstStyle>
          <a:p>
            <a:r>
              <a:rPr lang="en-US"/>
              <a:t>Econ and Fiscal Impacts of Property Tax Abatement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595959"/>
                </a:solidFill>
                <a:latin typeface="Gotham Book" pitchFamily="49" charset="0"/>
              </a:defRPr>
            </a:lvl1pPr>
          </a:lstStyle>
          <a:p>
            <a:fld id="{95D459B3-FCCC-1E4E-B708-25B02D126E3F}" type="slidenum">
              <a:rPr lang="en-US" smtClean="0"/>
              <a:t>‹#›</a:t>
            </a:fld>
            <a:endParaRPr lang="en-US"/>
          </a:p>
        </p:txBody>
      </p:sp>
      <p:pic>
        <p:nvPicPr>
          <p:cNvPr id="1029" name="Picture 10" descr="MSU thinner spear_green RGB.jpg"/>
          <p:cNvPicPr>
            <a:picLocks noChangeAspect="1"/>
          </p:cNvPicPr>
          <p:nvPr/>
        </p:nvPicPr>
        <p:blipFill>
          <a:blip r:embed="rId7"/>
          <a:srcRect/>
          <a:stretch>
            <a:fillRect/>
          </a:stretch>
        </p:blipFill>
        <p:spPr bwMode="auto">
          <a:xfrm>
            <a:off x="457200" y="6253163"/>
            <a:ext cx="8229600" cy="103187"/>
          </a:xfrm>
          <a:prstGeom prst="rect">
            <a:avLst/>
          </a:prstGeom>
          <a:noFill/>
          <a:ln w="9525">
            <a:noFill/>
            <a:miter lim="800000"/>
            <a:headEnd/>
            <a:tailEnd/>
          </a:ln>
        </p:spPr>
      </p:pic>
      <p:pic>
        <p:nvPicPr>
          <p:cNvPr id="1030" name="Picture 11" descr="PP banner wordmark.jpg"/>
          <p:cNvPicPr>
            <a:picLocks noChangeAspect="1"/>
          </p:cNvPicPr>
          <p:nvPr/>
        </p:nvPicPr>
        <p:blipFill>
          <a:blip r:embed="rId8"/>
          <a:srcRect/>
          <a:stretch>
            <a:fillRect/>
          </a:stretch>
        </p:blipFill>
        <p:spPr bwMode="auto">
          <a:xfrm>
            <a:off x="3175" y="0"/>
            <a:ext cx="9140825" cy="669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28936"/>
            <a:ext cx="8472669" cy="1152511"/>
          </a:xfrm>
        </p:spPr>
        <p:txBody>
          <a:bodyPr>
            <a:normAutofit fontScale="90000"/>
          </a:bodyPr>
          <a:lstStyle/>
          <a:p>
            <a:pPr algn="ctr"/>
            <a:r>
              <a:rPr lang="en-US" sz="2800" b="1" dirty="0"/>
              <a:t>The Economic and Fiscal Impacts of Property Tax Abatement</a:t>
            </a:r>
            <a:br>
              <a:rPr lang="en-US" sz="2800" b="1" dirty="0"/>
            </a:br>
            <a:r>
              <a:rPr lang="en-US" sz="2800" b="1" dirty="0"/>
              <a:t>in a Large Ohio County</a:t>
            </a:r>
          </a:p>
        </p:txBody>
      </p:sp>
      <p:sp>
        <p:nvSpPr>
          <p:cNvPr id="3" name="Subtitle 2"/>
          <p:cNvSpPr>
            <a:spLocks noGrp="1"/>
          </p:cNvSpPr>
          <p:nvPr>
            <p:ph type="subTitle" idx="1"/>
          </p:nvPr>
        </p:nvSpPr>
        <p:spPr>
          <a:xfrm>
            <a:off x="667851" y="3373931"/>
            <a:ext cx="7772400" cy="2864140"/>
          </a:xfrm>
        </p:spPr>
        <p:txBody>
          <a:bodyPr>
            <a:normAutofit/>
          </a:bodyPr>
          <a:lstStyle/>
          <a:p>
            <a:pPr algn="ctr"/>
            <a:r>
              <a:rPr lang="en-US" sz="2000" b="1" dirty="0"/>
              <a:t>Daphne A. Kenyon</a:t>
            </a:r>
            <a:br>
              <a:rPr lang="en-US" sz="2000" dirty="0"/>
            </a:br>
            <a:r>
              <a:rPr lang="en-US" sz="2000" i="1" dirty="0"/>
              <a:t>Resident Fellow in Tax Policy, Lincoln Institute of Land Policy</a:t>
            </a:r>
            <a:endParaRPr lang="en-US" sz="2000" dirty="0"/>
          </a:p>
          <a:p>
            <a:pPr algn="ctr"/>
            <a:r>
              <a:rPr lang="en-US" sz="2000" b="1" dirty="0"/>
              <a:t>Adam H. Langley</a:t>
            </a:r>
            <a:br>
              <a:rPr lang="en-US" sz="2000" dirty="0"/>
            </a:br>
            <a:r>
              <a:rPr lang="en-US" sz="2000" i="1" dirty="0"/>
              <a:t>Senior Research Analyst, Lincoln Institute of Land Policy</a:t>
            </a:r>
            <a:endParaRPr lang="en-US" sz="2000" dirty="0"/>
          </a:p>
          <a:p>
            <a:pPr algn="ctr"/>
            <a:r>
              <a:rPr lang="en-US" sz="2000" b="1" dirty="0"/>
              <a:t>Bethany P. Paquin</a:t>
            </a:r>
            <a:br>
              <a:rPr lang="en-US" sz="2000" dirty="0"/>
            </a:br>
            <a:r>
              <a:rPr lang="en-US" sz="2000" i="1" dirty="0"/>
              <a:t>Research Analyst, Lincoln Institute of Land Policy</a:t>
            </a:r>
            <a:endParaRPr lang="en-US" sz="2000" dirty="0"/>
          </a:p>
          <a:p>
            <a:pPr algn="ctr"/>
            <a:r>
              <a:rPr lang="en-US" sz="2000" b="1" dirty="0"/>
              <a:t>Robert W. Wassmer, Ph.D.</a:t>
            </a:r>
            <a:endParaRPr lang="en-US" sz="2000" dirty="0"/>
          </a:p>
          <a:p>
            <a:pPr algn="ctr"/>
            <a:r>
              <a:rPr lang="en-US" sz="2000" i="1" dirty="0"/>
              <a:t>Professor, California State University, Sacramento</a:t>
            </a:r>
            <a:endParaRPr lang="en-US" sz="2000" dirty="0"/>
          </a:p>
          <a:p>
            <a:endParaRPr lang="en-US" dirty="0"/>
          </a:p>
        </p:txBody>
      </p:sp>
      <p:sp>
        <p:nvSpPr>
          <p:cNvPr id="5" name="Date Placeholder 4"/>
          <p:cNvSpPr>
            <a:spLocks noGrp="1"/>
          </p:cNvSpPr>
          <p:nvPr>
            <p:ph type="dt" sz="half" idx="10"/>
          </p:nvPr>
        </p:nvSpPr>
        <p:spPr/>
        <p:txBody>
          <a:bodyPr/>
          <a:lstStyle/>
          <a:p>
            <a:r>
              <a:rPr lang="en-US"/>
              <a:t>November 2017</a:t>
            </a:r>
          </a:p>
        </p:txBody>
      </p:sp>
      <p:sp>
        <p:nvSpPr>
          <p:cNvPr id="8" name="Footer Placeholder 7"/>
          <p:cNvSpPr>
            <a:spLocks noGrp="1"/>
          </p:cNvSpPr>
          <p:nvPr>
            <p:ph type="ftr" sz="quarter" idx="11"/>
          </p:nvPr>
        </p:nvSpPr>
        <p:spPr/>
        <p:txBody>
          <a:bodyPr/>
          <a:lstStyle/>
          <a:p>
            <a:r>
              <a:rPr lang="en-US"/>
              <a:t>Econ and Fiscal Impacts of Property Tax Abatement</a:t>
            </a:r>
            <a:endParaRPr lang="en-US" dirty="0"/>
          </a:p>
        </p:txBody>
      </p:sp>
      <p:sp>
        <p:nvSpPr>
          <p:cNvPr id="9" name="Slide Number Placeholder 8"/>
          <p:cNvSpPr>
            <a:spLocks noGrp="1"/>
          </p:cNvSpPr>
          <p:nvPr>
            <p:ph type="sldNum" sz="quarter" idx="12"/>
          </p:nvPr>
        </p:nvSpPr>
        <p:spPr/>
        <p:txBody>
          <a:bodyPr/>
          <a:lstStyle/>
          <a:p>
            <a:fld id="{C4D8F978-A01F-8D45-B0B2-EF91483A85D6}" type="slidenum">
              <a:rPr lang="en-US" smtClean="0"/>
              <a:pPr/>
              <a:t>1</a:t>
            </a:fld>
            <a:endParaRPr lang="en-US"/>
          </a:p>
        </p:txBody>
      </p:sp>
      <p:pic>
        <p:nvPicPr>
          <p:cNvPr id="6" name="Picture 5">
            <a:extLst>
              <a:ext uri="{FF2B5EF4-FFF2-40B4-BE49-F238E27FC236}">
                <a16:creationId xmlns:a16="http://schemas.microsoft.com/office/drawing/2014/main" id="{89435BAA-6722-4191-B8E9-961B19F6D1FE}"/>
              </a:ext>
            </a:extLst>
          </p:cNvPr>
          <p:cNvPicPr>
            <a:picLocks noChangeAspect="1"/>
          </p:cNvPicPr>
          <p:nvPr/>
        </p:nvPicPr>
        <p:blipFill>
          <a:blip r:embed="rId3"/>
          <a:stretch>
            <a:fillRect/>
          </a:stretch>
        </p:blipFill>
        <p:spPr>
          <a:xfrm>
            <a:off x="164387" y="106489"/>
            <a:ext cx="1479478" cy="350711"/>
          </a:xfrm>
          <a:prstGeom prst="rect">
            <a:avLst/>
          </a:prstGeom>
        </p:spPr>
      </p:pic>
      <p:pic>
        <p:nvPicPr>
          <p:cNvPr id="7" name="Picture 6">
            <a:extLst>
              <a:ext uri="{FF2B5EF4-FFF2-40B4-BE49-F238E27FC236}">
                <a16:creationId xmlns:a16="http://schemas.microsoft.com/office/drawing/2014/main" id="{37A27C7B-5BDE-410A-8186-FB2021ADCB73}"/>
              </a:ext>
            </a:extLst>
          </p:cNvPr>
          <p:cNvPicPr>
            <a:picLocks noChangeAspect="1"/>
          </p:cNvPicPr>
          <p:nvPr/>
        </p:nvPicPr>
        <p:blipFill>
          <a:blip r:embed="rId4"/>
          <a:stretch>
            <a:fillRect/>
          </a:stretch>
        </p:blipFill>
        <p:spPr>
          <a:xfrm>
            <a:off x="3757142" y="723744"/>
            <a:ext cx="1629716" cy="1651640"/>
          </a:xfrm>
          <a:prstGeom prst="rect">
            <a:avLst/>
          </a:prstGeom>
        </p:spPr>
      </p:pic>
      <p:pic>
        <p:nvPicPr>
          <p:cNvPr id="11" name="Picture 10">
            <a:extLst>
              <a:ext uri="{FF2B5EF4-FFF2-40B4-BE49-F238E27FC236}">
                <a16:creationId xmlns:a16="http://schemas.microsoft.com/office/drawing/2014/main" id="{398480C9-28C9-4ABE-B38A-3BBBC8DCA28A}"/>
              </a:ext>
            </a:extLst>
          </p:cNvPr>
          <p:cNvPicPr>
            <a:picLocks noChangeAspect="1"/>
          </p:cNvPicPr>
          <p:nvPr/>
        </p:nvPicPr>
        <p:blipFill>
          <a:blip r:embed="rId5"/>
          <a:stretch>
            <a:fillRect/>
          </a:stretch>
        </p:blipFill>
        <p:spPr>
          <a:xfrm>
            <a:off x="7310603" y="106489"/>
            <a:ext cx="1755800" cy="3414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736" y="731270"/>
            <a:ext cx="8229600" cy="480233"/>
          </a:xfrm>
        </p:spPr>
        <p:txBody>
          <a:bodyPr>
            <a:normAutofit fontScale="90000"/>
          </a:bodyPr>
          <a:lstStyle/>
          <a:p>
            <a:r>
              <a:rPr lang="en-US" b="1" i="1" dirty="0"/>
              <a:t>Simple Model</a:t>
            </a:r>
          </a:p>
        </p:txBody>
      </p:sp>
      <p:sp>
        <p:nvSpPr>
          <p:cNvPr id="3" name="Content Placeholder 2"/>
          <p:cNvSpPr>
            <a:spLocks noGrp="1"/>
          </p:cNvSpPr>
          <p:nvPr>
            <p:ph idx="1"/>
          </p:nvPr>
        </p:nvSpPr>
        <p:spPr>
          <a:xfrm>
            <a:off x="299664" y="1232174"/>
            <a:ext cx="8609743" cy="4469311"/>
          </a:xfrm>
        </p:spPr>
        <p:txBody>
          <a:bodyPr/>
          <a:lstStyle/>
          <a:p>
            <a:r>
              <a:rPr lang="en-US" sz="2000" dirty="0"/>
              <a:t>Property Tax Rate = Local Education Expenditure / Taxable Property Value</a:t>
            </a:r>
            <a:endParaRPr lang="en-US" sz="100" dirty="0"/>
          </a:p>
          <a:p>
            <a:pPr lvl="1"/>
            <a:r>
              <a:rPr lang="en-US" sz="1600" dirty="0"/>
              <a:t>Local Education Expenditure = f (Resident Characteristics that Influence Demand) </a:t>
            </a:r>
          </a:p>
          <a:p>
            <a:pPr lvl="1"/>
            <a:r>
              <a:rPr lang="en-US" sz="1600" dirty="0"/>
              <a:t>Taxable Property Value = f (Property Tax Abatement, Other Property Relevant Incentives, Property Exempt from Taxation, Property Base Characteristics)</a:t>
            </a:r>
          </a:p>
          <a:p>
            <a:pPr lvl="2"/>
            <a:r>
              <a:rPr lang="en-US" sz="1400" dirty="0"/>
              <a:t>Resident Characteristics that Influence Demand = f (</a:t>
            </a:r>
            <a:r>
              <a:rPr lang="en-US" sz="1400" dirty="0" err="1"/>
              <a:t>Bachelor_Plus_Percent</a:t>
            </a:r>
            <a:r>
              <a:rPr lang="en-US" sz="1400" dirty="0"/>
              <a:t> , Age19_Less_Percent, Enrollment)</a:t>
            </a:r>
          </a:p>
          <a:p>
            <a:pPr lvl="2"/>
            <a:r>
              <a:rPr lang="en-US" sz="1400" dirty="0"/>
              <a:t>Property Tax Abatement = f (CRA/</a:t>
            </a:r>
            <a:r>
              <a:rPr lang="en-US" sz="1400" dirty="0" err="1"/>
              <a:t>EZ_Abate_Percent</a:t>
            </a:r>
            <a:r>
              <a:rPr lang="en-US" sz="1400" dirty="0"/>
              <a:t>, CRA_Pre94_Percent)</a:t>
            </a:r>
          </a:p>
          <a:p>
            <a:pPr lvl="2"/>
            <a:r>
              <a:rPr lang="en-US" sz="1400" dirty="0"/>
              <a:t>Other Property Relevant Incentives = f (</a:t>
            </a:r>
            <a:r>
              <a:rPr lang="en-US" sz="1400" dirty="0" err="1"/>
              <a:t>TIF_Abate_Percent</a:t>
            </a:r>
            <a:r>
              <a:rPr lang="en-US" sz="1400" dirty="0"/>
              <a:t>, </a:t>
            </a:r>
            <a:r>
              <a:rPr lang="en-US" sz="1400" dirty="0" err="1"/>
              <a:t>EPA_Abate_Percent</a:t>
            </a:r>
            <a:r>
              <a:rPr lang="en-US" sz="1400" dirty="0"/>
              <a:t>, JCTC_Jobs_Per_100M_MarketVal)</a:t>
            </a:r>
          </a:p>
          <a:p>
            <a:pPr lvl="2"/>
            <a:r>
              <a:rPr lang="en-US" sz="1400" dirty="0"/>
              <a:t>Property Exempt from Taxation = f (</a:t>
            </a:r>
            <a:r>
              <a:rPr lang="en-US" sz="1400" dirty="0" err="1"/>
              <a:t>Tax_Exempt_Property_Percent</a:t>
            </a:r>
            <a:r>
              <a:rPr lang="en-US" sz="1400" dirty="0"/>
              <a:t>)</a:t>
            </a:r>
          </a:p>
          <a:p>
            <a:pPr lvl="2"/>
            <a:r>
              <a:rPr lang="en-US" sz="1400" dirty="0"/>
              <a:t>Property Base Characteristics = f (</a:t>
            </a:r>
            <a:r>
              <a:rPr lang="en-US" sz="1400" dirty="0" err="1"/>
              <a:t>Number_Parcels</a:t>
            </a:r>
            <a:r>
              <a:rPr lang="en-US" sz="1400" dirty="0"/>
              <a:t>, </a:t>
            </a:r>
            <a:r>
              <a:rPr lang="en-US" sz="1400" dirty="0" err="1"/>
              <a:t>Parcels_NonResidential_Percent</a:t>
            </a:r>
            <a:r>
              <a:rPr lang="en-US" sz="1400" dirty="0"/>
              <a:t>)</a:t>
            </a:r>
          </a:p>
          <a:p>
            <a:r>
              <a:rPr lang="en-US" sz="1800" u="sng" dirty="0">
                <a:solidFill>
                  <a:srgbClr val="FF0000"/>
                </a:solidFill>
              </a:rPr>
              <a:t>Property Tax Rate </a:t>
            </a:r>
            <a:r>
              <a:rPr lang="en-US" sz="1800" dirty="0"/>
              <a:t>= f (</a:t>
            </a:r>
            <a:r>
              <a:rPr lang="en-US" sz="1800" dirty="0" err="1"/>
              <a:t>Bachelor_Plus_Percent</a:t>
            </a:r>
            <a:r>
              <a:rPr lang="en-US" sz="1800" dirty="0"/>
              <a:t>, Enrollment, CRA/</a:t>
            </a:r>
            <a:r>
              <a:rPr lang="en-US" sz="1800" dirty="0" err="1"/>
              <a:t>EZ_Abate_Percent</a:t>
            </a:r>
            <a:r>
              <a:rPr lang="en-US" sz="1800" dirty="0"/>
              <a:t>, CRA_Pre94_Percent, </a:t>
            </a:r>
            <a:r>
              <a:rPr lang="en-US" sz="1800" dirty="0" err="1"/>
              <a:t>TIF_Abate_Percent</a:t>
            </a:r>
            <a:r>
              <a:rPr lang="en-US" sz="1800" dirty="0"/>
              <a:t>, </a:t>
            </a:r>
            <a:r>
              <a:rPr lang="en-US" sz="1800" dirty="0" err="1"/>
              <a:t>EPA_Abate_Percent</a:t>
            </a:r>
            <a:r>
              <a:rPr lang="en-US" sz="1800" dirty="0"/>
              <a:t>, </a:t>
            </a:r>
            <a:r>
              <a:rPr lang="en-US" sz="1800" dirty="0" err="1"/>
              <a:t>Exempt_Percent</a:t>
            </a:r>
            <a:r>
              <a:rPr lang="en-US" sz="1800" dirty="0"/>
              <a:t>, JCTC_Jobs_Per_100M_MarketVal, </a:t>
            </a:r>
            <a:r>
              <a:rPr lang="en-US" sz="1800" dirty="0" err="1"/>
              <a:t>Parcels_Number</a:t>
            </a:r>
            <a:r>
              <a:rPr lang="en-US" sz="1800" dirty="0"/>
              <a:t>, </a:t>
            </a:r>
            <a:r>
              <a:rPr lang="en-US" sz="1800" dirty="0" err="1"/>
              <a:t>Parcels_NonResidential_Percent</a:t>
            </a:r>
            <a:r>
              <a:rPr lang="en-US" sz="1800" dirty="0"/>
              <a:t>)</a:t>
            </a:r>
          </a:p>
          <a:p>
            <a:r>
              <a:rPr lang="en-US" sz="1800" dirty="0">
                <a:solidFill>
                  <a:srgbClr val="FF0000"/>
                </a:solidFill>
              </a:rPr>
              <a:t>Taxab</a:t>
            </a:r>
            <a:r>
              <a:rPr lang="en-US" sz="1800" u="sng" dirty="0">
                <a:solidFill>
                  <a:srgbClr val="FF0000"/>
                </a:solidFill>
              </a:rPr>
              <a:t>le Property Value </a:t>
            </a:r>
            <a:r>
              <a:rPr lang="en-US" sz="1800" dirty="0"/>
              <a:t>= f (</a:t>
            </a:r>
            <a:r>
              <a:rPr lang="en-US" sz="1800" dirty="0" err="1"/>
              <a:t>Bachelor_Plus_Percent</a:t>
            </a:r>
            <a:r>
              <a:rPr lang="en-US" sz="1800" dirty="0"/>
              <a:t>, Age19_Less_Percent, Enrollment, CRA/EZ </a:t>
            </a:r>
            <a:r>
              <a:rPr lang="en-US" sz="1800" dirty="0" err="1"/>
              <a:t>Abate_Percent</a:t>
            </a:r>
            <a:r>
              <a:rPr lang="en-US" sz="1800" dirty="0"/>
              <a:t>, CRA_Pre94_Percent, </a:t>
            </a:r>
            <a:r>
              <a:rPr lang="en-US" sz="1800" dirty="0" err="1"/>
              <a:t>TIF_Abate_Percent</a:t>
            </a:r>
            <a:r>
              <a:rPr lang="en-US" sz="1800" dirty="0"/>
              <a:t>, </a:t>
            </a:r>
            <a:r>
              <a:rPr lang="en-US" sz="1800" dirty="0" err="1"/>
              <a:t>EPA_Abate_Percent</a:t>
            </a:r>
            <a:r>
              <a:rPr lang="en-US" sz="1800" dirty="0"/>
              <a:t>, JCTC_Jobs_Per_100M_MarketVal, </a:t>
            </a:r>
            <a:r>
              <a:rPr lang="en-US" sz="1800" dirty="0" err="1"/>
              <a:t>Tax_Exempt_Property_Percent</a:t>
            </a:r>
            <a:r>
              <a:rPr lang="en-US" sz="1800" dirty="0"/>
              <a:t>, </a:t>
            </a:r>
            <a:r>
              <a:rPr lang="en-US" sz="1800" dirty="0" err="1"/>
              <a:t>Parcels_Number</a:t>
            </a:r>
            <a:r>
              <a:rPr lang="en-US" sz="1800" dirty="0"/>
              <a:t>, </a:t>
            </a:r>
            <a:r>
              <a:rPr lang="en-US" sz="1800" dirty="0" err="1"/>
              <a:t>Parcels_NonResidential_Percent</a:t>
            </a:r>
            <a:endParaRPr lang="en-US" sz="1800" dirty="0"/>
          </a:p>
          <a:p>
            <a:endParaRPr lang="en-US" sz="1800" dirty="0">
              <a:solidFill>
                <a:srgbClr val="FF0000"/>
              </a:solidFill>
            </a:endParaRPr>
          </a:p>
          <a:p>
            <a:endParaRPr lang="en-US" sz="2400" dirty="0"/>
          </a:p>
          <a:p>
            <a:pPr lvl="2"/>
            <a:endParaRPr lang="en-US" dirty="0"/>
          </a:p>
          <a:p>
            <a:pPr lvl="1"/>
            <a:endParaRPr lang="en-US" dirty="0"/>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endParaRPr lang="en-US" dirty="0"/>
          </a:p>
        </p:txBody>
      </p:sp>
      <p:sp>
        <p:nvSpPr>
          <p:cNvPr id="5" name="Slide Number Placeholder 4"/>
          <p:cNvSpPr>
            <a:spLocks noGrp="1"/>
          </p:cNvSpPr>
          <p:nvPr>
            <p:ph type="sldNum" sz="quarter" idx="12"/>
          </p:nvPr>
        </p:nvSpPr>
        <p:spPr/>
        <p:txBody>
          <a:bodyPr/>
          <a:lstStyle/>
          <a:p>
            <a:fld id="{95D459B3-FCCC-1E4E-B708-25B02D126E3F}" type="slidenum">
              <a:rPr lang="en-US" smtClean="0"/>
              <a:t>10</a:t>
            </a:fld>
            <a:endParaRPr lang="en-US" dirty="0"/>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1858061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EDE4843-5940-405C-A3A0-4C2283DFE410}"/>
              </a:ext>
            </a:extLst>
          </p:cNvPr>
          <p:cNvSpPr>
            <a:spLocks noGrp="1"/>
          </p:cNvSpPr>
          <p:nvPr>
            <p:ph type="dt" sz="half" idx="10"/>
          </p:nvPr>
        </p:nvSpPr>
        <p:spPr/>
        <p:txBody>
          <a:bodyPr/>
          <a:lstStyle/>
          <a:p>
            <a:r>
              <a:rPr lang="en-US"/>
              <a:t>November 2017</a:t>
            </a:r>
          </a:p>
        </p:txBody>
      </p:sp>
      <p:sp>
        <p:nvSpPr>
          <p:cNvPr id="5" name="Footer Placeholder 4">
            <a:extLst>
              <a:ext uri="{FF2B5EF4-FFF2-40B4-BE49-F238E27FC236}">
                <a16:creationId xmlns:a16="http://schemas.microsoft.com/office/drawing/2014/main" id="{4F1FA40E-2874-4D81-B29B-AE5D79839F76}"/>
              </a:ext>
            </a:extLst>
          </p:cNvPr>
          <p:cNvSpPr>
            <a:spLocks noGrp="1"/>
          </p:cNvSpPr>
          <p:nvPr>
            <p:ph type="ftr" sz="quarter" idx="11"/>
          </p:nvPr>
        </p:nvSpPr>
        <p:spPr/>
        <p:txBody>
          <a:bodyPr/>
          <a:lstStyle/>
          <a:p>
            <a:r>
              <a:rPr lang="en-US"/>
              <a:t>Econ and Fiscal Impacts of Property Tax Abatement</a:t>
            </a:r>
          </a:p>
        </p:txBody>
      </p:sp>
      <p:sp>
        <p:nvSpPr>
          <p:cNvPr id="6" name="Slide Number Placeholder 5">
            <a:extLst>
              <a:ext uri="{FF2B5EF4-FFF2-40B4-BE49-F238E27FC236}">
                <a16:creationId xmlns:a16="http://schemas.microsoft.com/office/drawing/2014/main" id="{3B2A91BF-5926-4CDE-AF8F-430A566EF727}"/>
              </a:ext>
            </a:extLst>
          </p:cNvPr>
          <p:cNvSpPr>
            <a:spLocks noGrp="1"/>
          </p:cNvSpPr>
          <p:nvPr>
            <p:ph type="sldNum" sz="quarter" idx="12"/>
          </p:nvPr>
        </p:nvSpPr>
        <p:spPr/>
        <p:txBody>
          <a:bodyPr/>
          <a:lstStyle/>
          <a:p>
            <a:fld id="{95D459B3-FCCC-1E4E-B708-25B02D126E3F}" type="slidenum">
              <a:rPr lang="en-US" smtClean="0"/>
              <a:t>11</a:t>
            </a:fld>
            <a:endParaRPr lang="en-US"/>
          </a:p>
        </p:txBody>
      </p:sp>
      <p:graphicFrame>
        <p:nvGraphicFramePr>
          <p:cNvPr id="7" name="Table 6">
            <a:extLst>
              <a:ext uri="{FF2B5EF4-FFF2-40B4-BE49-F238E27FC236}">
                <a16:creationId xmlns:a16="http://schemas.microsoft.com/office/drawing/2014/main" id="{76CB9F38-7CF6-4338-A777-A64BEB2B325E}"/>
              </a:ext>
            </a:extLst>
          </p:cNvPr>
          <p:cNvGraphicFramePr>
            <a:graphicFrameLocks noGrp="1"/>
          </p:cNvGraphicFramePr>
          <p:nvPr>
            <p:extLst>
              <p:ext uri="{D42A27DB-BD31-4B8C-83A1-F6EECF244321}">
                <p14:modId xmlns:p14="http://schemas.microsoft.com/office/powerpoint/2010/main" val="1411251785"/>
              </p:ext>
            </p:extLst>
          </p:nvPr>
        </p:nvGraphicFramePr>
        <p:xfrm>
          <a:off x="628650" y="2906431"/>
          <a:ext cx="7886701" cy="2757620"/>
        </p:xfrm>
        <a:graphic>
          <a:graphicData uri="http://schemas.openxmlformats.org/drawingml/2006/table">
            <a:tbl>
              <a:tblPr firstRow="1" firstCol="1" bandRow="1">
                <a:tableStyleId>{5C22544A-7EE6-4342-B048-85BDC9FD1C3A}</a:tableStyleId>
              </a:tblPr>
              <a:tblGrid>
                <a:gridCol w="2362359">
                  <a:extLst>
                    <a:ext uri="{9D8B030D-6E8A-4147-A177-3AD203B41FA5}">
                      <a16:colId xmlns:a16="http://schemas.microsoft.com/office/drawing/2014/main" val="632085168"/>
                    </a:ext>
                  </a:extLst>
                </a:gridCol>
                <a:gridCol w="1043040">
                  <a:extLst>
                    <a:ext uri="{9D8B030D-6E8A-4147-A177-3AD203B41FA5}">
                      <a16:colId xmlns:a16="http://schemas.microsoft.com/office/drawing/2014/main" val="2528867481"/>
                    </a:ext>
                  </a:extLst>
                </a:gridCol>
                <a:gridCol w="928635">
                  <a:extLst>
                    <a:ext uri="{9D8B030D-6E8A-4147-A177-3AD203B41FA5}">
                      <a16:colId xmlns:a16="http://schemas.microsoft.com/office/drawing/2014/main" val="1737314432"/>
                    </a:ext>
                  </a:extLst>
                </a:gridCol>
                <a:gridCol w="1973501">
                  <a:extLst>
                    <a:ext uri="{9D8B030D-6E8A-4147-A177-3AD203B41FA5}">
                      <a16:colId xmlns:a16="http://schemas.microsoft.com/office/drawing/2014/main" val="807299020"/>
                    </a:ext>
                  </a:extLst>
                </a:gridCol>
                <a:gridCol w="1579166">
                  <a:extLst>
                    <a:ext uri="{9D8B030D-6E8A-4147-A177-3AD203B41FA5}">
                      <a16:colId xmlns:a16="http://schemas.microsoft.com/office/drawing/2014/main" val="2983974166"/>
                    </a:ext>
                  </a:extLst>
                </a:gridCol>
              </a:tblGrid>
              <a:tr h="343826">
                <a:tc>
                  <a:txBody>
                    <a:bodyPr/>
                    <a:lstStyle/>
                    <a:p>
                      <a:pPr marL="0" marR="0" algn="l">
                        <a:lnSpc>
                          <a:spcPct val="107000"/>
                        </a:lnSpc>
                        <a:spcBef>
                          <a:spcPts val="0"/>
                        </a:spcBef>
                        <a:spcAft>
                          <a:spcPts val="0"/>
                        </a:spcAft>
                      </a:pPr>
                      <a:r>
                        <a:rPr lang="en-US" sz="1100">
                          <a:effectLst/>
                        </a:rPr>
                        <a:t>Explanatory Variable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Regression </a:t>
                      </a:r>
                    </a:p>
                    <a:p>
                      <a:pPr marL="0" marR="0" algn="ctr">
                        <a:lnSpc>
                          <a:spcPct val="107000"/>
                        </a:lnSpc>
                        <a:spcBef>
                          <a:spcPts val="0"/>
                        </a:spcBef>
                        <a:spcAft>
                          <a:spcPts val="0"/>
                        </a:spcAft>
                      </a:pPr>
                      <a:r>
                        <a:rPr lang="en-US" sz="1100">
                          <a:effectLst/>
                        </a:rPr>
                        <a:t>Coefficient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Statistical </a:t>
                      </a:r>
                    </a:p>
                    <a:p>
                      <a:pPr marL="0" marR="0" algn="ctr">
                        <a:lnSpc>
                          <a:spcPct val="107000"/>
                        </a:lnSpc>
                        <a:spcBef>
                          <a:spcPts val="0"/>
                        </a:spcBef>
                        <a:spcAft>
                          <a:spcPts val="0"/>
                        </a:spcAft>
                      </a:pPr>
                      <a:r>
                        <a:rPr lang="en-US" sz="1100">
                          <a:effectLst/>
                        </a:rPr>
                        <a:t>Significance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Regression Coefficient</a:t>
                      </a:r>
                    </a:p>
                    <a:p>
                      <a:pPr marL="0" marR="0" algn="ctr">
                        <a:lnSpc>
                          <a:spcPct val="107000"/>
                        </a:lnSpc>
                        <a:spcBef>
                          <a:spcPts val="0"/>
                        </a:spcBef>
                        <a:spcAft>
                          <a:spcPts val="0"/>
                        </a:spcAft>
                      </a:pPr>
                      <a:r>
                        <a:rPr lang="en-US" sz="1100">
                          <a:effectLst/>
                        </a:rPr>
                        <a:t>Robust Standard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90% Confidence </a:t>
                      </a:r>
                    </a:p>
                    <a:p>
                      <a:pPr marL="0" marR="0" algn="ctr">
                        <a:lnSpc>
                          <a:spcPct val="107000"/>
                        </a:lnSpc>
                        <a:spcBef>
                          <a:spcPts val="0"/>
                        </a:spcBef>
                        <a:spcAft>
                          <a:spcPts val="0"/>
                        </a:spcAft>
                      </a:pPr>
                      <a:r>
                        <a:rPr lang="en-US" sz="1100">
                          <a:effectLst/>
                        </a:rPr>
                        <a:t>Interval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3446846294"/>
                  </a:ext>
                </a:extLst>
              </a:tr>
              <a:tr h="171913">
                <a:tc>
                  <a:txBody>
                    <a:bodyPr/>
                    <a:lstStyle/>
                    <a:p>
                      <a:pPr marL="0" marR="0" algn="l">
                        <a:lnSpc>
                          <a:spcPct val="107000"/>
                        </a:lnSpc>
                        <a:spcBef>
                          <a:spcPts val="0"/>
                        </a:spcBef>
                        <a:spcAft>
                          <a:spcPts val="0"/>
                        </a:spcAft>
                      </a:pPr>
                      <a:r>
                        <a:rPr lang="en-US" sz="1100">
                          <a:effectLst/>
                        </a:rPr>
                        <a:t>Bachelor_Plus_Percent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0.00049 to 0.014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1640882839"/>
                  </a:ext>
                </a:extLst>
              </a:tr>
              <a:tr h="171913">
                <a:tc>
                  <a:txBody>
                    <a:bodyPr/>
                    <a:lstStyle/>
                    <a:p>
                      <a:pPr marL="0" marR="0" algn="l">
                        <a:lnSpc>
                          <a:spcPct val="107000"/>
                        </a:lnSpc>
                        <a:spcBef>
                          <a:spcPts val="0"/>
                        </a:spcBef>
                        <a:spcAft>
                          <a:spcPts val="0"/>
                        </a:spcAft>
                      </a:pPr>
                      <a:r>
                        <a:rPr lang="en-US" sz="1100">
                          <a:effectLst/>
                        </a:rPr>
                        <a:t>Age19_Less_Percent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-0.041 to -0.011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99921067"/>
                  </a:ext>
                </a:extLst>
              </a:tr>
              <a:tr h="171913">
                <a:tc>
                  <a:txBody>
                    <a:bodyPr/>
                    <a:lstStyle/>
                    <a:p>
                      <a:pPr marL="0" marR="0" algn="l">
                        <a:lnSpc>
                          <a:spcPct val="107000"/>
                        </a:lnSpc>
                        <a:spcBef>
                          <a:spcPts val="0"/>
                        </a:spcBef>
                        <a:spcAft>
                          <a:spcPts val="0"/>
                        </a:spcAft>
                      </a:pPr>
                      <a:r>
                        <a:rPr lang="en-US" sz="1100">
                          <a:effectLst/>
                        </a:rPr>
                        <a:t>Ln_Enrollment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0.35 to 0.66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323714184"/>
                  </a:ext>
                </a:extLst>
              </a:tr>
              <a:tr h="171913">
                <a:tc>
                  <a:txBody>
                    <a:bodyPr/>
                    <a:lstStyle/>
                    <a:p>
                      <a:pPr marL="0" marR="0" algn="l">
                        <a:lnSpc>
                          <a:spcPct val="107000"/>
                        </a:lnSpc>
                        <a:spcBef>
                          <a:spcPts val="0"/>
                        </a:spcBef>
                        <a:spcAft>
                          <a:spcPts val="0"/>
                        </a:spcAft>
                      </a:pPr>
                      <a:r>
                        <a:rPr lang="en-US" sz="1100" dirty="0">
                          <a:effectLst/>
                        </a:rPr>
                        <a:t>CRA/</a:t>
                      </a:r>
                      <a:r>
                        <a:rPr lang="en-US" sz="1100" dirty="0" err="1">
                          <a:effectLst/>
                        </a:rPr>
                        <a:t>EZ_Abate_Percent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-0.034 to -0.021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663785644"/>
                  </a:ext>
                </a:extLst>
              </a:tr>
              <a:tr h="171913">
                <a:tc>
                  <a:txBody>
                    <a:bodyPr/>
                    <a:lstStyle/>
                    <a:p>
                      <a:pPr marL="0" marR="0" algn="l">
                        <a:lnSpc>
                          <a:spcPct val="107000"/>
                        </a:lnSpc>
                        <a:spcBef>
                          <a:spcPts val="0"/>
                        </a:spcBef>
                        <a:spcAft>
                          <a:spcPts val="0"/>
                        </a:spcAft>
                      </a:pPr>
                      <a:r>
                        <a:rPr lang="en-US" sz="1100">
                          <a:effectLst/>
                        </a:rPr>
                        <a:t>CRA_Pre94_Percent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-0.00017 to 0.00071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665201356"/>
                  </a:ext>
                </a:extLst>
              </a:tr>
              <a:tr h="171913">
                <a:tc>
                  <a:txBody>
                    <a:bodyPr/>
                    <a:lstStyle/>
                    <a:p>
                      <a:pPr marL="0" marR="0" algn="l">
                        <a:lnSpc>
                          <a:spcPct val="107000"/>
                        </a:lnSpc>
                        <a:spcBef>
                          <a:spcPts val="0"/>
                        </a:spcBef>
                        <a:spcAft>
                          <a:spcPts val="0"/>
                        </a:spcAft>
                      </a:pPr>
                      <a:r>
                        <a:rPr lang="en-US" sz="1100">
                          <a:effectLst/>
                        </a:rPr>
                        <a:t>TIF_Abate_Percent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-0.028 to -0.0089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448019102"/>
                  </a:ext>
                </a:extLst>
              </a:tr>
              <a:tr h="171913">
                <a:tc>
                  <a:txBody>
                    <a:bodyPr/>
                    <a:lstStyle/>
                    <a:p>
                      <a:pPr marL="0" marR="0" algn="l">
                        <a:lnSpc>
                          <a:spcPct val="107000"/>
                        </a:lnSpc>
                        <a:spcBef>
                          <a:spcPts val="0"/>
                        </a:spcBef>
                        <a:spcAft>
                          <a:spcPts val="0"/>
                        </a:spcAft>
                      </a:pPr>
                      <a:r>
                        <a:rPr lang="en-US" sz="1100">
                          <a:effectLst/>
                        </a:rPr>
                        <a:t>EPA_Abate_Percent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-0.20 to -0.064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986548682"/>
                  </a:ext>
                </a:extLst>
              </a:tr>
              <a:tr h="171913">
                <a:tc>
                  <a:txBody>
                    <a:bodyPr/>
                    <a:lstStyle/>
                    <a:p>
                      <a:pPr marL="0" marR="0" algn="l">
                        <a:lnSpc>
                          <a:spcPct val="107000"/>
                        </a:lnSpc>
                        <a:spcBef>
                          <a:spcPts val="0"/>
                        </a:spcBef>
                        <a:spcAft>
                          <a:spcPts val="0"/>
                        </a:spcAft>
                      </a:pPr>
                      <a:r>
                        <a:rPr lang="en-US" sz="1100">
                          <a:effectLst/>
                        </a:rPr>
                        <a:t>JCTC_Jobs_Per_100M_MarketVal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-0.00036 to 0.000015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917855600"/>
                  </a:ext>
                </a:extLst>
              </a:tr>
              <a:tr h="171913">
                <a:tc>
                  <a:txBody>
                    <a:bodyPr/>
                    <a:lstStyle/>
                    <a:p>
                      <a:pPr marL="0" marR="0" algn="l">
                        <a:lnSpc>
                          <a:spcPct val="107000"/>
                        </a:lnSpc>
                        <a:spcBef>
                          <a:spcPts val="0"/>
                        </a:spcBef>
                        <a:spcAft>
                          <a:spcPts val="0"/>
                        </a:spcAft>
                      </a:pPr>
                      <a:r>
                        <a:rPr lang="en-US" sz="1100">
                          <a:effectLst/>
                        </a:rPr>
                        <a:t>Tax_Exempt_Property_Percent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-0.0056 to 0.0029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526342424"/>
                  </a:ext>
                </a:extLst>
              </a:tr>
              <a:tr h="171913">
                <a:tc>
                  <a:txBody>
                    <a:bodyPr/>
                    <a:lstStyle/>
                    <a:p>
                      <a:pPr marL="0" marR="0" algn="l">
                        <a:lnSpc>
                          <a:spcPct val="107000"/>
                        </a:lnSpc>
                        <a:spcBef>
                          <a:spcPts val="0"/>
                        </a:spcBef>
                        <a:spcAft>
                          <a:spcPts val="0"/>
                        </a:spcAft>
                      </a:pPr>
                      <a:r>
                        <a:rPr lang="en-US" sz="1100">
                          <a:effectLst/>
                        </a:rPr>
                        <a:t>Ln_Parcels_Number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-0.19 to 0.42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681549367"/>
                  </a:ext>
                </a:extLst>
              </a:tr>
              <a:tr h="171913">
                <a:tc>
                  <a:txBody>
                    <a:bodyPr/>
                    <a:lstStyle/>
                    <a:p>
                      <a:pPr marL="0" marR="0" algn="l">
                        <a:lnSpc>
                          <a:spcPct val="107000"/>
                        </a:lnSpc>
                        <a:spcBef>
                          <a:spcPts val="0"/>
                        </a:spcBef>
                        <a:spcAft>
                          <a:spcPts val="0"/>
                        </a:spcAft>
                      </a:pPr>
                      <a:r>
                        <a:rPr lang="en-US" sz="1100">
                          <a:effectLst/>
                        </a:rPr>
                        <a:t>Parcels_NonResidential_Percent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-0.034 to -0.016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3672882468"/>
                  </a:ext>
                </a:extLst>
              </a:tr>
              <a:tr h="171913">
                <a:tc>
                  <a:txBody>
                    <a:bodyPr/>
                    <a:lstStyle/>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1521731354"/>
                  </a:ext>
                </a:extLst>
              </a:tr>
              <a:tr h="171913">
                <a:tc>
                  <a:txBody>
                    <a:bodyPr/>
                    <a:lstStyle/>
                    <a:p>
                      <a:pPr marL="0" marR="0" algn="l">
                        <a:lnSpc>
                          <a:spcPct val="107000"/>
                        </a:lnSpc>
                        <a:spcBef>
                          <a:spcPts val="0"/>
                        </a:spcBef>
                        <a:spcAft>
                          <a:spcPts val="0"/>
                        </a:spcAft>
                      </a:pPr>
                      <a:r>
                        <a:rPr lang="en-US" sz="1100" u="sng">
                          <a:effectLst/>
                        </a:rPr>
                        <a:t>Within R-Squared^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0.755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431124465"/>
                  </a:ext>
                </a:extLst>
              </a:tr>
              <a:tr h="171913">
                <a:tc>
                  <a:txBody>
                    <a:bodyPr/>
                    <a:lstStyle/>
                    <a:p>
                      <a:pPr marL="0" marR="0" algn="l">
                        <a:lnSpc>
                          <a:spcPct val="107000"/>
                        </a:lnSpc>
                        <a:spcBef>
                          <a:spcPts val="0"/>
                        </a:spcBef>
                        <a:spcAft>
                          <a:spcPts val="0"/>
                        </a:spcAft>
                      </a:pPr>
                      <a:r>
                        <a:rPr lang="en-US" sz="1100" u="sng">
                          <a:effectLst/>
                        </a:rPr>
                        <a:t>Observations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288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316441415"/>
                  </a:ext>
                </a:extLst>
              </a:tr>
            </a:tbl>
          </a:graphicData>
        </a:graphic>
      </p:graphicFrame>
      <p:sp>
        <p:nvSpPr>
          <p:cNvPr id="8" name="Rectangle 1">
            <a:extLst>
              <a:ext uri="{FF2B5EF4-FFF2-40B4-BE49-F238E27FC236}">
                <a16:creationId xmlns:a16="http://schemas.microsoft.com/office/drawing/2014/main" id="{5BCE5977-3BA2-403E-9BA0-831B6630E856}"/>
              </a:ext>
            </a:extLst>
          </p:cNvPr>
          <p:cNvSpPr>
            <a:spLocks noChangeArrowheads="1"/>
          </p:cNvSpPr>
          <p:nvPr/>
        </p:nvSpPr>
        <p:spPr bwMode="auto">
          <a:xfrm>
            <a:off x="621155" y="842399"/>
            <a:ext cx="814889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Fiscal Impact Regression Results Using Franklin County School District Data</a:t>
            </a:r>
            <a:endParaRPr kumimoji="0" lang="en-US" altLang="en-US" sz="600" b="0" i="0" u="none" strike="noStrike" cap="none" normalizeH="0" baseline="0" dirty="0" bmk="">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 Franklin County School Districts drawn from 18 years between 1998 and 2015)</a:t>
            </a:r>
            <a:endParaRPr kumimoji="0" lang="en-US" altLang="en-US" sz="600" b="0" i="0" u="none" strike="noStrike" cap="none" normalizeH="0" baseline="0" dirty="0" bmk="">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Dependent Variable: </a:t>
            </a:r>
            <a:r>
              <a:rPr kumimoji="0" lang="en-US" altLang="en-US" sz="1600" b="1" i="0" u="none" strike="noStrike" cap="none" normalizeH="0" baseline="0" dirty="0" err="1"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Ln_School_Mills_Real</a:t>
            </a:r>
            <a:endParaRPr lang="en-US" altLang="en-US" sz="1600" dirty="0" bmk="">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bmk="">
              <a:ln>
                <a:noFill/>
              </a:ln>
              <a:solidFill>
                <a:schemeClr val="tx1"/>
              </a:solidFill>
              <a:effectLst/>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School district fixed effects and year dummy variables included, but not reported.</a:t>
            </a:r>
            <a:endParaRPr kumimoji="0" lang="en-US" altLang="en-US" sz="300" b="0" i="0" u="none" strike="noStrike" cap="none" normalizeH="0" baseline="0" dirty="0" bmk="_Hlk490746429">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bmk="_Hlk490746429">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Heteroscedastic and autocorrelated robust standard errors through clustering on school districts.</a:t>
            </a:r>
            <a:endParaRPr kumimoji="0" lang="en-US" altLang="en-US" sz="300" b="0" i="0" u="none" strike="noStrike" cap="none" normalizeH="0" baseline="0" dirty="0" bmk="_Hlk490746429">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bmk="_Hlk490746429">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Statistical significance measured in two-tailed test: *** &gt; 99%, **95 to 99%, and *90 to 95%.</a:t>
            </a:r>
            <a:endParaRPr kumimoji="0" lang="en-US" altLang="en-US" sz="300" b="0" i="0" u="none" strike="noStrike" cap="none" normalizeH="0" baseline="0" dirty="0" bmk="_Hlk490746429">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bmk="_Hlk490746429">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^Within R-Squared measures the variance within the panel units (school districts) accounted for by the regression model.</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en-US"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293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84E1A30-940F-4B58-8903-4485E3036000}"/>
              </a:ext>
            </a:extLst>
          </p:cNvPr>
          <p:cNvSpPr>
            <a:spLocks noGrp="1"/>
          </p:cNvSpPr>
          <p:nvPr>
            <p:ph type="dt" sz="half" idx="10"/>
          </p:nvPr>
        </p:nvSpPr>
        <p:spPr/>
        <p:txBody>
          <a:bodyPr/>
          <a:lstStyle/>
          <a:p>
            <a:r>
              <a:rPr lang="en-US"/>
              <a:t>November 2017</a:t>
            </a:r>
          </a:p>
        </p:txBody>
      </p:sp>
      <p:sp>
        <p:nvSpPr>
          <p:cNvPr id="5" name="Footer Placeholder 4">
            <a:extLst>
              <a:ext uri="{FF2B5EF4-FFF2-40B4-BE49-F238E27FC236}">
                <a16:creationId xmlns:a16="http://schemas.microsoft.com/office/drawing/2014/main" id="{7478A215-FC8A-478F-A240-ADC7B97B3462}"/>
              </a:ext>
            </a:extLst>
          </p:cNvPr>
          <p:cNvSpPr>
            <a:spLocks noGrp="1"/>
          </p:cNvSpPr>
          <p:nvPr>
            <p:ph type="ftr" sz="quarter" idx="11"/>
          </p:nvPr>
        </p:nvSpPr>
        <p:spPr/>
        <p:txBody>
          <a:bodyPr/>
          <a:lstStyle/>
          <a:p>
            <a:r>
              <a:rPr lang="en-US"/>
              <a:t>Econ and Fiscal Impacts of Property Tax Abatement</a:t>
            </a:r>
          </a:p>
        </p:txBody>
      </p:sp>
      <p:sp>
        <p:nvSpPr>
          <p:cNvPr id="6" name="Slide Number Placeholder 5">
            <a:extLst>
              <a:ext uri="{FF2B5EF4-FFF2-40B4-BE49-F238E27FC236}">
                <a16:creationId xmlns:a16="http://schemas.microsoft.com/office/drawing/2014/main" id="{C5089F4D-7917-4EF7-BA0A-835BBD4518A5}"/>
              </a:ext>
            </a:extLst>
          </p:cNvPr>
          <p:cNvSpPr>
            <a:spLocks noGrp="1"/>
          </p:cNvSpPr>
          <p:nvPr>
            <p:ph type="sldNum" sz="quarter" idx="12"/>
          </p:nvPr>
        </p:nvSpPr>
        <p:spPr/>
        <p:txBody>
          <a:bodyPr/>
          <a:lstStyle/>
          <a:p>
            <a:fld id="{95D459B3-FCCC-1E4E-B708-25B02D126E3F}" type="slidenum">
              <a:rPr lang="en-US" smtClean="0"/>
              <a:t>12</a:t>
            </a:fld>
            <a:endParaRPr lang="en-US"/>
          </a:p>
        </p:txBody>
      </p:sp>
      <p:graphicFrame>
        <p:nvGraphicFramePr>
          <p:cNvPr id="7" name="Table 6">
            <a:extLst>
              <a:ext uri="{FF2B5EF4-FFF2-40B4-BE49-F238E27FC236}">
                <a16:creationId xmlns:a16="http://schemas.microsoft.com/office/drawing/2014/main" id="{B7ACCECD-32BC-4BDF-8167-B1C1FC5807DE}"/>
              </a:ext>
            </a:extLst>
          </p:cNvPr>
          <p:cNvGraphicFramePr>
            <a:graphicFrameLocks noGrp="1"/>
          </p:cNvGraphicFramePr>
          <p:nvPr>
            <p:extLst>
              <p:ext uri="{D42A27DB-BD31-4B8C-83A1-F6EECF244321}">
                <p14:modId xmlns:p14="http://schemas.microsoft.com/office/powerpoint/2010/main" val="2468794795"/>
              </p:ext>
            </p:extLst>
          </p:nvPr>
        </p:nvGraphicFramePr>
        <p:xfrm>
          <a:off x="554468" y="3002125"/>
          <a:ext cx="7886701" cy="2757620"/>
        </p:xfrm>
        <a:graphic>
          <a:graphicData uri="http://schemas.openxmlformats.org/drawingml/2006/table">
            <a:tbl>
              <a:tblPr firstRow="1" firstCol="1" bandRow="1">
                <a:tableStyleId>{5C22544A-7EE6-4342-B048-85BDC9FD1C3A}</a:tableStyleId>
              </a:tblPr>
              <a:tblGrid>
                <a:gridCol w="2362359">
                  <a:extLst>
                    <a:ext uri="{9D8B030D-6E8A-4147-A177-3AD203B41FA5}">
                      <a16:colId xmlns:a16="http://schemas.microsoft.com/office/drawing/2014/main" val="1503350808"/>
                    </a:ext>
                  </a:extLst>
                </a:gridCol>
                <a:gridCol w="1043040">
                  <a:extLst>
                    <a:ext uri="{9D8B030D-6E8A-4147-A177-3AD203B41FA5}">
                      <a16:colId xmlns:a16="http://schemas.microsoft.com/office/drawing/2014/main" val="1271928670"/>
                    </a:ext>
                  </a:extLst>
                </a:gridCol>
                <a:gridCol w="928635">
                  <a:extLst>
                    <a:ext uri="{9D8B030D-6E8A-4147-A177-3AD203B41FA5}">
                      <a16:colId xmlns:a16="http://schemas.microsoft.com/office/drawing/2014/main" val="628283162"/>
                    </a:ext>
                  </a:extLst>
                </a:gridCol>
                <a:gridCol w="1973501">
                  <a:extLst>
                    <a:ext uri="{9D8B030D-6E8A-4147-A177-3AD203B41FA5}">
                      <a16:colId xmlns:a16="http://schemas.microsoft.com/office/drawing/2014/main" val="4064431110"/>
                    </a:ext>
                  </a:extLst>
                </a:gridCol>
                <a:gridCol w="1579166">
                  <a:extLst>
                    <a:ext uri="{9D8B030D-6E8A-4147-A177-3AD203B41FA5}">
                      <a16:colId xmlns:a16="http://schemas.microsoft.com/office/drawing/2014/main" val="155673647"/>
                    </a:ext>
                  </a:extLst>
                </a:gridCol>
              </a:tblGrid>
              <a:tr h="343826">
                <a:tc>
                  <a:txBody>
                    <a:bodyPr/>
                    <a:lstStyle/>
                    <a:p>
                      <a:pPr marL="0" marR="0" algn="l">
                        <a:lnSpc>
                          <a:spcPct val="107000"/>
                        </a:lnSpc>
                        <a:spcBef>
                          <a:spcPts val="0"/>
                        </a:spcBef>
                        <a:spcAft>
                          <a:spcPts val="0"/>
                        </a:spcAft>
                      </a:pPr>
                      <a:r>
                        <a:rPr lang="en-US" sz="1100">
                          <a:effectLst/>
                        </a:rPr>
                        <a:t>Explanatory Variable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dirty="0">
                          <a:effectLst/>
                        </a:rPr>
                        <a:t>Regression </a:t>
                      </a:r>
                    </a:p>
                    <a:p>
                      <a:pPr marL="0" marR="0" algn="ctr">
                        <a:lnSpc>
                          <a:spcPct val="107000"/>
                        </a:lnSpc>
                        <a:spcBef>
                          <a:spcPts val="0"/>
                        </a:spcBef>
                        <a:spcAft>
                          <a:spcPts val="0"/>
                        </a:spcAft>
                      </a:pPr>
                      <a:r>
                        <a:rPr lang="en-US" sz="1100" dirty="0">
                          <a:effectLst/>
                        </a:rPr>
                        <a:t>Coefficient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Statistical </a:t>
                      </a:r>
                    </a:p>
                    <a:p>
                      <a:pPr marL="0" marR="0" algn="ctr">
                        <a:lnSpc>
                          <a:spcPct val="107000"/>
                        </a:lnSpc>
                        <a:spcBef>
                          <a:spcPts val="0"/>
                        </a:spcBef>
                        <a:spcAft>
                          <a:spcPts val="0"/>
                        </a:spcAft>
                      </a:pPr>
                      <a:r>
                        <a:rPr lang="en-US" sz="1100">
                          <a:effectLst/>
                        </a:rPr>
                        <a:t>Significance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Regression Coefficient</a:t>
                      </a:r>
                    </a:p>
                    <a:p>
                      <a:pPr marL="0" marR="0" algn="ctr">
                        <a:lnSpc>
                          <a:spcPct val="107000"/>
                        </a:lnSpc>
                        <a:spcBef>
                          <a:spcPts val="0"/>
                        </a:spcBef>
                        <a:spcAft>
                          <a:spcPts val="0"/>
                        </a:spcAft>
                      </a:pPr>
                      <a:r>
                        <a:rPr lang="en-US" sz="1100">
                          <a:effectLst/>
                        </a:rPr>
                        <a:t>Robust Standard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90% Confidence </a:t>
                      </a:r>
                    </a:p>
                    <a:p>
                      <a:pPr marL="0" marR="0" algn="ctr">
                        <a:lnSpc>
                          <a:spcPct val="107000"/>
                        </a:lnSpc>
                        <a:spcBef>
                          <a:spcPts val="0"/>
                        </a:spcBef>
                        <a:spcAft>
                          <a:spcPts val="0"/>
                        </a:spcAft>
                      </a:pPr>
                      <a:r>
                        <a:rPr lang="en-US" sz="1100">
                          <a:effectLst/>
                        </a:rPr>
                        <a:t>Interval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592707124"/>
                  </a:ext>
                </a:extLst>
              </a:tr>
              <a:tr h="171913">
                <a:tc>
                  <a:txBody>
                    <a:bodyPr/>
                    <a:lstStyle/>
                    <a:p>
                      <a:pPr marL="0" marR="0" algn="l">
                        <a:lnSpc>
                          <a:spcPct val="107000"/>
                        </a:lnSpc>
                        <a:spcBef>
                          <a:spcPts val="0"/>
                        </a:spcBef>
                        <a:spcAft>
                          <a:spcPts val="0"/>
                        </a:spcAft>
                      </a:pPr>
                      <a:r>
                        <a:rPr lang="en-US" sz="1100">
                          <a:effectLst/>
                        </a:rPr>
                        <a:t>Bachelor_Plus_Percent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-0.0056 to 0.0030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1857238690"/>
                  </a:ext>
                </a:extLst>
              </a:tr>
              <a:tr h="171913">
                <a:tc>
                  <a:txBody>
                    <a:bodyPr/>
                    <a:lstStyle/>
                    <a:p>
                      <a:pPr marL="0" marR="0" algn="l">
                        <a:lnSpc>
                          <a:spcPct val="107000"/>
                        </a:lnSpc>
                        <a:spcBef>
                          <a:spcPts val="0"/>
                        </a:spcBef>
                        <a:spcAft>
                          <a:spcPts val="0"/>
                        </a:spcAft>
                      </a:pPr>
                      <a:r>
                        <a:rPr lang="en-US" sz="1100">
                          <a:effectLst/>
                        </a:rPr>
                        <a:t>Age19_Less_Percent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-0.035 to -0.016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3630296394"/>
                  </a:ext>
                </a:extLst>
              </a:tr>
              <a:tr h="171913">
                <a:tc>
                  <a:txBody>
                    <a:bodyPr/>
                    <a:lstStyle/>
                    <a:p>
                      <a:pPr marL="0" marR="0" algn="l">
                        <a:lnSpc>
                          <a:spcPct val="107000"/>
                        </a:lnSpc>
                        <a:spcBef>
                          <a:spcPts val="0"/>
                        </a:spcBef>
                        <a:spcAft>
                          <a:spcPts val="0"/>
                        </a:spcAft>
                      </a:pPr>
                      <a:r>
                        <a:rPr lang="en-US" sz="1100">
                          <a:effectLst/>
                        </a:rPr>
                        <a:t>Ln_Enrollment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0.29 to 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3073181864"/>
                  </a:ext>
                </a:extLst>
              </a:tr>
              <a:tr h="171913">
                <a:tc>
                  <a:txBody>
                    <a:bodyPr/>
                    <a:lstStyle/>
                    <a:p>
                      <a:pPr marL="0" marR="0" algn="l">
                        <a:lnSpc>
                          <a:spcPct val="107000"/>
                        </a:lnSpc>
                        <a:spcBef>
                          <a:spcPts val="0"/>
                        </a:spcBef>
                        <a:spcAft>
                          <a:spcPts val="0"/>
                        </a:spcAft>
                      </a:pPr>
                      <a:r>
                        <a:rPr lang="en-US" sz="1100">
                          <a:effectLst/>
                        </a:rPr>
                        <a:t>CRA/EZ_Abate_Percent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-0.013 to -0.0041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1982533442"/>
                  </a:ext>
                </a:extLst>
              </a:tr>
              <a:tr h="171913">
                <a:tc>
                  <a:txBody>
                    <a:bodyPr/>
                    <a:lstStyle/>
                    <a:p>
                      <a:pPr marL="0" marR="0" algn="l">
                        <a:lnSpc>
                          <a:spcPct val="107000"/>
                        </a:lnSpc>
                        <a:spcBef>
                          <a:spcPts val="0"/>
                        </a:spcBef>
                        <a:spcAft>
                          <a:spcPts val="0"/>
                        </a:spcAft>
                      </a:pPr>
                      <a:r>
                        <a:rPr lang="en-US" sz="1100">
                          <a:effectLst/>
                        </a:rPr>
                        <a:t>CRA_Pre94_Percent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-0.000080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-0.00037 to 0.00021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548732658"/>
                  </a:ext>
                </a:extLst>
              </a:tr>
              <a:tr h="171913">
                <a:tc>
                  <a:txBody>
                    <a:bodyPr/>
                    <a:lstStyle/>
                    <a:p>
                      <a:pPr marL="0" marR="0" algn="l">
                        <a:lnSpc>
                          <a:spcPct val="107000"/>
                        </a:lnSpc>
                        <a:spcBef>
                          <a:spcPts val="0"/>
                        </a:spcBef>
                        <a:spcAft>
                          <a:spcPts val="0"/>
                        </a:spcAft>
                      </a:pPr>
                      <a:r>
                        <a:rPr lang="en-US" sz="1100">
                          <a:effectLst/>
                        </a:rPr>
                        <a:t>TIF_Abate_Percent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-0.0088 to 0.0040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157368370"/>
                  </a:ext>
                </a:extLst>
              </a:tr>
              <a:tr h="171913">
                <a:tc>
                  <a:txBody>
                    <a:bodyPr/>
                    <a:lstStyle/>
                    <a:p>
                      <a:pPr marL="0" marR="0" algn="l">
                        <a:lnSpc>
                          <a:spcPct val="107000"/>
                        </a:lnSpc>
                        <a:spcBef>
                          <a:spcPts val="0"/>
                        </a:spcBef>
                        <a:spcAft>
                          <a:spcPts val="0"/>
                        </a:spcAft>
                      </a:pPr>
                      <a:r>
                        <a:rPr lang="en-US" sz="1100">
                          <a:effectLst/>
                        </a:rPr>
                        <a:t>EPA_Abate_Percent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-0.14 to 0.033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237145531"/>
                  </a:ext>
                </a:extLst>
              </a:tr>
              <a:tr h="171913">
                <a:tc>
                  <a:txBody>
                    <a:bodyPr/>
                    <a:lstStyle/>
                    <a:p>
                      <a:pPr marL="0" marR="0" algn="l">
                        <a:lnSpc>
                          <a:spcPct val="107000"/>
                        </a:lnSpc>
                        <a:spcBef>
                          <a:spcPts val="0"/>
                        </a:spcBef>
                        <a:spcAft>
                          <a:spcPts val="0"/>
                        </a:spcAft>
                      </a:pPr>
                      <a:r>
                        <a:rPr lang="en-US" sz="1100">
                          <a:effectLst/>
                        </a:rPr>
                        <a:t>JCTC_Jobs_Per_100M_MarketVal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-0.000066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(0.000069)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-0.00018 to 0.000049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3214669707"/>
                  </a:ext>
                </a:extLst>
              </a:tr>
              <a:tr h="171913">
                <a:tc>
                  <a:txBody>
                    <a:bodyPr/>
                    <a:lstStyle/>
                    <a:p>
                      <a:pPr marL="0" marR="0" algn="l">
                        <a:lnSpc>
                          <a:spcPct val="107000"/>
                        </a:lnSpc>
                        <a:spcBef>
                          <a:spcPts val="0"/>
                        </a:spcBef>
                        <a:spcAft>
                          <a:spcPts val="0"/>
                        </a:spcAft>
                      </a:pPr>
                      <a:r>
                        <a:rPr lang="en-US" sz="1100">
                          <a:effectLst/>
                        </a:rPr>
                        <a:t>Tax_Exempt_Property_Percent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-0.0019 to 0.0037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1733953715"/>
                  </a:ext>
                </a:extLst>
              </a:tr>
              <a:tr h="171913">
                <a:tc>
                  <a:txBody>
                    <a:bodyPr/>
                    <a:lstStyle/>
                    <a:p>
                      <a:pPr marL="0" marR="0" algn="l">
                        <a:lnSpc>
                          <a:spcPct val="107000"/>
                        </a:lnSpc>
                        <a:spcBef>
                          <a:spcPts val="0"/>
                        </a:spcBef>
                        <a:spcAft>
                          <a:spcPts val="0"/>
                        </a:spcAft>
                      </a:pPr>
                      <a:r>
                        <a:rPr lang="en-US" sz="1100">
                          <a:effectLst/>
                        </a:rPr>
                        <a:t>Ln_Parcels_Number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-0.29 to 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1522562520"/>
                  </a:ext>
                </a:extLst>
              </a:tr>
              <a:tr h="171913">
                <a:tc>
                  <a:txBody>
                    <a:bodyPr/>
                    <a:lstStyle/>
                    <a:p>
                      <a:pPr marL="0" marR="0" algn="l">
                        <a:lnSpc>
                          <a:spcPct val="107000"/>
                        </a:lnSpc>
                        <a:spcBef>
                          <a:spcPts val="0"/>
                        </a:spcBef>
                        <a:spcAft>
                          <a:spcPts val="0"/>
                        </a:spcAft>
                      </a:pPr>
                      <a:r>
                        <a:rPr lang="en-US" sz="1100">
                          <a:effectLst/>
                        </a:rPr>
                        <a:t>Parcels_NonResidential_Percent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-0.014 to -0.0027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959897239"/>
                  </a:ext>
                </a:extLst>
              </a:tr>
              <a:tr h="171913">
                <a:tc>
                  <a:txBody>
                    <a:bodyPr/>
                    <a:lstStyle/>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676188812"/>
                  </a:ext>
                </a:extLst>
              </a:tr>
              <a:tr h="171913">
                <a:tc>
                  <a:txBody>
                    <a:bodyPr/>
                    <a:lstStyle/>
                    <a:p>
                      <a:pPr marL="0" marR="0" algn="l">
                        <a:lnSpc>
                          <a:spcPct val="107000"/>
                        </a:lnSpc>
                        <a:spcBef>
                          <a:spcPts val="0"/>
                        </a:spcBef>
                        <a:spcAft>
                          <a:spcPts val="0"/>
                        </a:spcAft>
                      </a:pPr>
                      <a:r>
                        <a:rPr lang="en-US" sz="1100" u="sng">
                          <a:effectLst/>
                        </a:rPr>
                        <a:t>Within R-Squared^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0.873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728684055"/>
                  </a:ext>
                </a:extLst>
              </a:tr>
              <a:tr h="171913">
                <a:tc>
                  <a:txBody>
                    <a:bodyPr/>
                    <a:lstStyle/>
                    <a:p>
                      <a:pPr marL="0" marR="0" algn="l">
                        <a:lnSpc>
                          <a:spcPct val="107000"/>
                        </a:lnSpc>
                        <a:spcBef>
                          <a:spcPts val="0"/>
                        </a:spcBef>
                        <a:spcAft>
                          <a:spcPts val="0"/>
                        </a:spcAft>
                      </a:pPr>
                      <a:r>
                        <a:rPr lang="en-US" sz="1100" u="sng">
                          <a:effectLst/>
                        </a:rPr>
                        <a:t>Observations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288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3843905295"/>
                  </a:ext>
                </a:extLst>
              </a:tr>
            </a:tbl>
          </a:graphicData>
        </a:graphic>
      </p:graphicFrame>
      <p:sp>
        <p:nvSpPr>
          <p:cNvPr id="8" name="Rectangle 1">
            <a:extLst>
              <a:ext uri="{FF2B5EF4-FFF2-40B4-BE49-F238E27FC236}">
                <a16:creationId xmlns:a16="http://schemas.microsoft.com/office/drawing/2014/main" id="{C595E930-A26E-4595-A1F7-2ED61F15E7E3}"/>
              </a:ext>
            </a:extLst>
          </p:cNvPr>
          <p:cNvSpPr>
            <a:spLocks noChangeArrowheads="1"/>
          </p:cNvSpPr>
          <p:nvPr/>
        </p:nvSpPr>
        <p:spPr bwMode="auto">
          <a:xfrm>
            <a:off x="554468" y="918637"/>
            <a:ext cx="8113440" cy="167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Fiscal Impact Regression Results Using Franklin County School District Data</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bmk="_Hlk49074848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 Franklin County School Districts drawn from 18 years between 1998 and 2015)</a:t>
            </a:r>
            <a:endParaRPr kumimoji="0" lang="en-US" altLang="en-US" sz="600" b="0" i="0" u="none" strike="noStrike" cap="none" normalizeH="0" baseline="0" dirty="0" bmk="_Hlk490748484">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bmk="_Hlk49074848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Dependent Variable</a:t>
            </a:r>
            <a:r>
              <a:rPr kumimoji="0" lang="en-US" altLang="en-US" sz="1600" b="1" i="0" u="none" strike="noStrike" cap="none" normalizeH="0" baseline="0" dirty="0" bmk="_Hlk49074848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600" b="1" i="0" u="none" strike="noStrike" cap="none" normalizeH="0" baseline="0" dirty="0" err="1" bmk="_Hlk49074848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Ln_Residential_Effective_Real_Rate</a:t>
            </a:r>
            <a:endParaRPr kumimoji="0" lang="en-US" altLang="en-US" sz="1600" b="1" i="0" u="none" strike="noStrike" cap="none" normalizeH="0" baseline="0" dirty="0" bmk="_Hlk49074848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bmk="_Hlk490748484">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bmk="_Hlk49074848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School district fixed effects and year dummy variables included, but not reported.</a:t>
            </a:r>
            <a:endParaRPr kumimoji="0" lang="en-US" altLang="en-US" sz="300" b="0" i="0" u="none" strike="noStrike" cap="none" normalizeH="0" baseline="0" dirty="0" bmk="_Hlk490748484">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bmk="_Hlk49074848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Heteroscedastic and autocorrelated robust standard errors through clustering on school districts.</a:t>
            </a:r>
            <a:endParaRPr kumimoji="0" lang="en-US" altLang="en-US" sz="300" b="0" i="0" u="none" strike="noStrike" cap="none" normalizeH="0" baseline="0" dirty="0" bmk="_Hlk490748484">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bmk="_Hlk49074848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Statistical significance measured in two-tailed test: *** &gt; 99%, **95 to 99%, and *90 to 95%.</a:t>
            </a:r>
            <a:endParaRPr kumimoji="0" lang="en-US" altLang="en-US" sz="300" b="0" i="0" u="none" strike="noStrike" cap="none" normalizeH="0" baseline="0" dirty="0" bmk="_Hlk490748484">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bmk="_Hlk49074848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^Within R-Squared measures the variance within the panel units (school districts) accounted for by the regression model.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772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B4BB914-0233-4CA8-BDC9-75037E1C68B2}"/>
              </a:ext>
            </a:extLst>
          </p:cNvPr>
          <p:cNvSpPr>
            <a:spLocks noGrp="1"/>
          </p:cNvSpPr>
          <p:nvPr>
            <p:ph type="dt" sz="half" idx="10"/>
          </p:nvPr>
        </p:nvSpPr>
        <p:spPr/>
        <p:txBody>
          <a:bodyPr/>
          <a:lstStyle/>
          <a:p>
            <a:r>
              <a:rPr lang="en-US"/>
              <a:t>November 2017</a:t>
            </a:r>
          </a:p>
        </p:txBody>
      </p:sp>
      <p:sp>
        <p:nvSpPr>
          <p:cNvPr id="5" name="Footer Placeholder 4">
            <a:extLst>
              <a:ext uri="{FF2B5EF4-FFF2-40B4-BE49-F238E27FC236}">
                <a16:creationId xmlns:a16="http://schemas.microsoft.com/office/drawing/2014/main" id="{592837E6-DB5C-4F58-8716-58AD092058B4}"/>
              </a:ext>
            </a:extLst>
          </p:cNvPr>
          <p:cNvSpPr>
            <a:spLocks noGrp="1"/>
          </p:cNvSpPr>
          <p:nvPr>
            <p:ph type="ftr" sz="quarter" idx="11"/>
          </p:nvPr>
        </p:nvSpPr>
        <p:spPr/>
        <p:txBody>
          <a:bodyPr/>
          <a:lstStyle/>
          <a:p>
            <a:r>
              <a:rPr lang="en-US"/>
              <a:t>Econ and Fiscal Impacts of Property Tax Abatement</a:t>
            </a:r>
          </a:p>
        </p:txBody>
      </p:sp>
      <p:sp>
        <p:nvSpPr>
          <p:cNvPr id="6" name="Slide Number Placeholder 5">
            <a:extLst>
              <a:ext uri="{FF2B5EF4-FFF2-40B4-BE49-F238E27FC236}">
                <a16:creationId xmlns:a16="http://schemas.microsoft.com/office/drawing/2014/main" id="{5B00EC08-D2EA-46E6-9948-AA0A3B7360E5}"/>
              </a:ext>
            </a:extLst>
          </p:cNvPr>
          <p:cNvSpPr>
            <a:spLocks noGrp="1"/>
          </p:cNvSpPr>
          <p:nvPr>
            <p:ph type="sldNum" sz="quarter" idx="12"/>
          </p:nvPr>
        </p:nvSpPr>
        <p:spPr/>
        <p:txBody>
          <a:bodyPr/>
          <a:lstStyle/>
          <a:p>
            <a:fld id="{95D459B3-FCCC-1E4E-B708-25B02D126E3F}" type="slidenum">
              <a:rPr lang="en-US" smtClean="0"/>
              <a:t>13</a:t>
            </a:fld>
            <a:endParaRPr lang="en-US"/>
          </a:p>
        </p:txBody>
      </p:sp>
      <p:graphicFrame>
        <p:nvGraphicFramePr>
          <p:cNvPr id="7" name="Table 6">
            <a:extLst>
              <a:ext uri="{FF2B5EF4-FFF2-40B4-BE49-F238E27FC236}">
                <a16:creationId xmlns:a16="http://schemas.microsoft.com/office/drawing/2014/main" id="{D6F41540-ADE9-49B1-AF8B-C11827005AD2}"/>
              </a:ext>
            </a:extLst>
          </p:cNvPr>
          <p:cNvGraphicFramePr>
            <a:graphicFrameLocks noGrp="1"/>
          </p:cNvGraphicFramePr>
          <p:nvPr>
            <p:extLst>
              <p:ext uri="{D42A27DB-BD31-4B8C-83A1-F6EECF244321}">
                <p14:modId xmlns:p14="http://schemas.microsoft.com/office/powerpoint/2010/main" val="3230088230"/>
              </p:ext>
            </p:extLst>
          </p:nvPr>
        </p:nvGraphicFramePr>
        <p:xfrm>
          <a:off x="575487" y="2898120"/>
          <a:ext cx="7886699" cy="2757620"/>
        </p:xfrm>
        <a:graphic>
          <a:graphicData uri="http://schemas.openxmlformats.org/drawingml/2006/table">
            <a:tbl>
              <a:tblPr firstRow="1" firstCol="1" bandRow="1">
                <a:tableStyleId>{5C22544A-7EE6-4342-B048-85BDC9FD1C3A}</a:tableStyleId>
              </a:tblPr>
              <a:tblGrid>
                <a:gridCol w="2415910">
                  <a:extLst>
                    <a:ext uri="{9D8B030D-6E8A-4147-A177-3AD203B41FA5}">
                      <a16:colId xmlns:a16="http://schemas.microsoft.com/office/drawing/2014/main" val="3812269122"/>
                    </a:ext>
                  </a:extLst>
                </a:gridCol>
                <a:gridCol w="1139190">
                  <a:extLst>
                    <a:ext uri="{9D8B030D-6E8A-4147-A177-3AD203B41FA5}">
                      <a16:colId xmlns:a16="http://schemas.microsoft.com/office/drawing/2014/main" val="3718632753"/>
                    </a:ext>
                  </a:extLst>
                </a:gridCol>
                <a:gridCol w="1011396">
                  <a:extLst>
                    <a:ext uri="{9D8B030D-6E8A-4147-A177-3AD203B41FA5}">
                      <a16:colId xmlns:a16="http://schemas.microsoft.com/office/drawing/2014/main" val="1565109436"/>
                    </a:ext>
                  </a:extLst>
                </a:gridCol>
                <a:gridCol w="1699048">
                  <a:extLst>
                    <a:ext uri="{9D8B030D-6E8A-4147-A177-3AD203B41FA5}">
                      <a16:colId xmlns:a16="http://schemas.microsoft.com/office/drawing/2014/main" val="3418407167"/>
                    </a:ext>
                  </a:extLst>
                </a:gridCol>
                <a:gridCol w="1621155">
                  <a:extLst>
                    <a:ext uri="{9D8B030D-6E8A-4147-A177-3AD203B41FA5}">
                      <a16:colId xmlns:a16="http://schemas.microsoft.com/office/drawing/2014/main" val="3035891085"/>
                    </a:ext>
                  </a:extLst>
                </a:gridCol>
              </a:tblGrid>
              <a:tr h="343826">
                <a:tc>
                  <a:txBody>
                    <a:bodyPr/>
                    <a:lstStyle/>
                    <a:p>
                      <a:pPr marL="0" marR="0" algn="l">
                        <a:lnSpc>
                          <a:spcPct val="107000"/>
                        </a:lnSpc>
                        <a:spcBef>
                          <a:spcPts val="0"/>
                        </a:spcBef>
                        <a:spcAft>
                          <a:spcPts val="0"/>
                        </a:spcAft>
                      </a:pPr>
                      <a:r>
                        <a:rPr lang="en-US" sz="1100">
                          <a:effectLst/>
                        </a:rPr>
                        <a:t>Explanatory Variable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Regression </a:t>
                      </a:r>
                    </a:p>
                    <a:p>
                      <a:pPr marL="0" marR="0" algn="ctr">
                        <a:lnSpc>
                          <a:spcPct val="107000"/>
                        </a:lnSpc>
                        <a:spcBef>
                          <a:spcPts val="0"/>
                        </a:spcBef>
                        <a:spcAft>
                          <a:spcPts val="0"/>
                        </a:spcAft>
                      </a:pPr>
                      <a:r>
                        <a:rPr lang="en-US" sz="1100">
                          <a:effectLst/>
                        </a:rPr>
                        <a:t>Coefficient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Statistical Significance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dirty="0">
                          <a:effectLst/>
                        </a:rPr>
                        <a:t>Regression Coefficient Robust Standard Error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90% Confidence</a:t>
                      </a:r>
                    </a:p>
                    <a:p>
                      <a:pPr marL="0" marR="0" algn="ctr">
                        <a:lnSpc>
                          <a:spcPct val="107000"/>
                        </a:lnSpc>
                        <a:spcBef>
                          <a:spcPts val="0"/>
                        </a:spcBef>
                        <a:spcAft>
                          <a:spcPts val="0"/>
                        </a:spcAft>
                      </a:pPr>
                      <a:r>
                        <a:rPr lang="en-US" sz="1100">
                          <a:effectLst/>
                        </a:rPr>
                        <a:t>Interval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764294154"/>
                  </a:ext>
                </a:extLst>
              </a:tr>
              <a:tr h="171913">
                <a:tc>
                  <a:txBody>
                    <a:bodyPr/>
                    <a:lstStyle/>
                    <a:p>
                      <a:pPr marL="0" marR="0" algn="l">
                        <a:lnSpc>
                          <a:spcPct val="107000"/>
                        </a:lnSpc>
                        <a:spcBef>
                          <a:spcPts val="0"/>
                        </a:spcBef>
                        <a:spcAft>
                          <a:spcPts val="0"/>
                        </a:spcAft>
                      </a:pPr>
                      <a:r>
                        <a:rPr lang="en-US" sz="1100">
                          <a:effectLst/>
                        </a:rPr>
                        <a:t>Bachelor_Plus_Percent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0.0072 to 0.013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636663047"/>
                  </a:ext>
                </a:extLst>
              </a:tr>
              <a:tr h="171913">
                <a:tc>
                  <a:txBody>
                    <a:bodyPr/>
                    <a:lstStyle/>
                    <a:p>
                      <a:pPr marL="0" marR="0" algn="l">
                        <a:lnSpc>
                          <a:spcPct val="107000"/>
                        </a:lnSpc>
                        <a:spcBef>
                          <a:spcPts val="0"/>
                        </a:spcBef>
                        <a:spcAft>
                          <a:spcPts val="0"/>
                        </a:spcAft>
                      </a:pPr>
                      <a:r>
                        <a:rPr lang="en-US" sz="1100">
                          <a:effectLst/>
                        </a:rPr>
                        <a:t>Age19_Less_Percent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-0.0019 to 0.012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521875266"/>
                  </a:ext>
                </a:extLst>
              </a:tr>
              <a:tr h="171913">
                <a:tc>
                  <a:txBody>
                    <a:bodyPr/>
                    <a:lstStyle/>
                    <a:p>
                      <a:pPr marL="0" marR="0" algn="l">
                        <a:lnSpc>
                          <a:spcPct val="107000"/>
                        </a:lnSpc>
                        <a:spcBef>
                          <a:spcPts val="0"/>
                        </a:spcBef>
                        <a:spcAft>
                          <a:spcPts val="0"/>
                        </a:spcAft>
                      </a:pPr>
                      <a:r>
                        <a:rPr lang="en-US" sz="1100">
                          <a:effectLst/>
                        </a:rPr>
                        <a:t>Ln_Enrollment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-0.035 to 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713626528"/>
                  </a:ext>
                </a:extLst>
              </a:tr>
              <a:tr h="171913">
                <a:tc>
                  <a:txBody>
                    <a:bodyPr/>
                    <a:lstStyle/>
                    <a:p>
                      <a:pPr marL="0" marR="0" algn="l">
                        <a:lnSpc>
                          <a:spcPct val="107000"/>
                        </a:lnSpc>
                        <a:spcBef>
                          <a:spcPts val="0"/>
                        </a:spcBef>
                        <a:spcAft>
                          <a:spcPts val="0"/>
                        </a:spcAft>
                      </a:pPr>
                      <a:r>
                        <a:rPr lang="en-US" sz="1100">
                          <a:effectLst/>
                        </a:rPr>
                        <a:t>CRA/EZ_Abate_Percent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0.012 to 0.019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3840539875"/>
                  </a:ext>
                </a:extLst>
              </a:tr>
              <a:tr h="171913">
                <a:tc>
                  <a:txBody>
                    <a:bodyPr/>
                    <a:lstStyle/>
                    <a:p>
                      <a:pPr marL="0" marR="0" algn="l">
                        <a:lnSpc>
                          <a:spcPct val="107000"/>
                        </a:lnSpc>
                        <a:spcBef>
                          <a:spcPts val="0"/>
                        </a:spcBef>
                        <a:spcAft>
                          <a:spcPts val="0"/>
                        </a:spcAft>
                      </a:pPr>
                      <a:r>
                        <a:rPr lang="en-US" sz="1100">
                          <a:effectLst/>
                        </a:rPr>
                        <a:t>CRA_Pre94_Percent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0.00026 to 0.00068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3025954196"/>
                  </a:ext>
                </a:extLst>
              </a:tr>
              <a:tr h="171913">
                <a:tc>
                  <a:txBody>
                    <a:bodyPr/>
                    <a:lstStyle/>
                    <a:p>
                      <a:pPr marL="0" marR="0" algn="l">
                        <a:lnSpc>
                          <a:spcPct val="107000"/>
                        </a:lnSpc>
                        <a:spcBef>
                          <a:spcPts val="0"/>
                        </a:spcBef>
                        <a:spcAft>
                          <a:spcPts val="0"/>
                        </a:spcAft>
                      </a:pPr>
                      <a:r>
                        <a:rPr lang="en-US" sz="1100">
                          <a:effectLst/>
                        </a:rPr>
                        <a:t>TIF_Abate_Percent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0.0061 to 0.015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653633070"/>
                  </a:ext>
                </a:extLst>
              </a:tr>
              <a:tr h="171913">
                <a:tc>
                  <a:txBody>
                    <a:bodyPr/>
                    <a:lstStyle/>
                    <a:p>
                      <a:pPr marL="0" marR="0" algn="l">
                        <a:lnSpc>
                          <a:spcPct val="107000"/>
                        </a:lnSpc>
                        <a:spcBef>
                          <a:spcPts val="0"/>
                        </a:spcBef>
                        <a:spcAft>
                          <a:spcPts val="0"/>
                        </a:spcAft>
                      </a:pPr>
                      <a:r>
                        <a:rPr lang="en-US" sz="1100">
                          <a:effectLst/>
                        </a:rPr>
                        <a:t>EPA_Abate_Percent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-0.19 to 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1875551325"/>
                  </a:ext>
                </a:extLst>
              </a:tr>
              <a:tr h="171913">
                <a:tc>
                  <a:txBody>
                    <a:bodyPr/>
                    <a:lstStyle/>
                    <a:p>
                      <a:pPr marL="0" marR="0" algn="l">
                        <a:lnSpc>
                          <a:spcPct val="107000"/>
                        </a:lnSpc>
                        <a:spcBef>
                          <a:spcPts val="0"/>
                        </a:spcBef>
                        <a:spcAft>
                          <a:spcPts val="0"/>
                        </a:spcAft>
                      </a:pPr>
                      <a:r>
                        <a:rPr lang="en-US" sz="1100">
                          <a:effectLst/>
                        </a:rPr>
                        <a:t>JCTC_Jobs_Per_100M_MarketVal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(0.000085)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-0.12 to 0.0091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4172746817"/>
                  </a:ext>
                </a:extLst>
              </a:tr>
              <a:tr h="171913">
                <a:tc>
                  <a:txBody>
                    <a:bodyPr/>
                    <a:lstStyle/>
                    <a:p>
                      <a:pPr marL="0" marR="0" algn="l">
                        <a:lnSpc>
                          <a:spcPct val="107000"/>
                        </a:lnSpc>
                        <a:spcBef>
                          <a:spcPts val="0"/>
                        </a:spcBef>
                        <a:spcAft>
                          <a:spcPts val="0"/>
                        </a:spcAft>
                      </a:pPr>
                      <a:r>
                        <a:rPr lang="en-US" sz="1100">
                          <a:effectLst/>
                        </a:rPr>
                        <a:t>Tax_Exempt_Property_Percent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0.0036 to 0.0076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512997609"/>
                  </a:ext>
                </a:extLst>
              </a:tr>
              <a:tr h="171913">
                <a:tc>
                  <a:txBody>
                    <a:bodyPr/>
                    <a:lstStyle/>
                    <a:p>
                      <a:pPr marL="0" marR="0" algn="l">
                        <a:lnSpc>
                          <a:spcPct val="107000"/>
                        </a:lnSpc>
                        <a:spcBef>
                          <a:spcPts val="0"/>
                        </a:spcBef>
                        <a:spcAft>
                          <a:spcPts val="0"/>
                        </a:spcAft>
                      </a:pPr>
                      <a:r>
                        <a:rPr lang="en-US" sz="1100">
                          <a:effectLst/>
                        </a:rPr>
                        <a:t>Ln_Parcels_Number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0.57 to 0.87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436950838"/>
                  </a:ext>
                </a:extLst>
              </a:tr>
              <a:tr h="171913">
                <a:tc>
                  <a:txBody>
                    <a:bodyPr/>
                    <a:lstStyle/>
                    <a:p>
                      <a:pPr marL="0" marR="0" algn="l">
                        <a:lnSpc>
                          <a:spcPct val="107000"/>
                        </a:lnSpc>
                        <a:spcBef>
                          <a:spcPts val="0"/>
                        </a:spcBef>
                        <a:spcAft>
                          <a:spcPts val="0"/>
                        </a:spcAft>
                      </a:pPr>
                      <a:r>
                        <a:rPr lang="en-US" sz="1100">
                          <a:effectLst/>
                        </a:rPr>
                        <a:t>Parcels_NonResidential_Percent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-0.0058 to 0.0025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773966714"/>
                  </a:ext>
                </a:extLst>
              </a:tr>
              <a:tr h="171913">
                <a:tc>
                  <a:txBody>
                    <a:bodyPr/>
                    <a:lstStyle/>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2673482053"/>
                  </a:ext>
                </a:extLst>
              </a:tr>
              <a:tr h="171913">
                <a:tc>
                  <a:txBody>
                    <a:bodyPr/>
                    <a:lstStyle/>
                    <a:p>
                      <a:pPr marL="0" marR="0" algn="l">
                        <a:lnSpc>
                          <a:spcPct val="107000"/>
                        </a:lnSpc>
                        <a:spcBef>
                          <a:spcPts val="0"/>
                        </a:spcBef>
                        <a:spcAft>
                          <a:spcPts val="0"/>
                        </a:spcAft>
                      </a:pPr>
                      <a:r>
                        <a:rPr lang="en-US" sz="1100" u="sng">
                          <a:effectLst/>
                        </a:rPr>
                        <a:t>Within R-Squared^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0.970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1711081437"/>
                  </a:ext>
                </a:extLst>
              </a:tr>
              <a:tr h="171913">
                <a:tc>
                  <a:txBody>
                    <a:bodyPr/>
                    <a:lstStyle/>
                    <a:p>
                      <a:pPr marL="0" marR="0" algn="l">
                        <a:lnSpc>
                          <a:spcPct val="107000"/>
                        </a:lnSpc>
                        <a:spcBef>
                          <a:spcPts val="0"/>
                        </a:spcBef>
                        <a:spcAft>
                          <a:spcPts val="0"/>
                        </a:spcAft>
                      </a:pPr>
                      <a:r>
                        <a:rPr lang="en-US" sz="1100" u="sng">
                          <a:effectLst/>
                        </a:rPr>
                        <a:t>Observations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288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tc>
                  <a:txBody>
                    <a:bodyPr/>
                    <a:lstStyle/>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22" marR="65722" marT="0" marB="0"/>
                </a:tc>
                <a:extLst>
                  <a:ext uri="{0D108BD9-81ED-4DB2-BD59-A6C34878D82A}">
                    <a16:rowId xmlns:a16="http://schemas.microsoft.com/office/drawing/2014/main" val="3638419288"/>
                  </a:ext>
                </a:extLst>
              </a:tr>
            </a:tbl>
          </a:graphicData>
        </a:graphic>
      </p:graphicFrame>
      <p:sp>
        <p:nvSpPr>
          <p:cNvPr id="8" name="Rectangle 1">
            <a:extLst>
              <a:ext uri="{FF2B5EF4-FFF2-40B4-BE49-F238E27FC236}">
                <a16:creationId xmlns:a16="http://schemas.microsoft.com/office/drawing/2014/main" id="{BBEAF876-5D5B-4BB7-BA82-DA55A07555F7}"/>
              </a:ext>
            </a:extLst>
          </p:cNvPr>
          <p:cNvSpPr>
            <a:spLocks noChangeArrowheads="1"/>
          </p:cNvSpPr>
          <p:nvPr/>
        </p:nvSpPr>
        <p:spPr bwMode="auto">
          <a:xfrm>
            <a:off x="621200" y="1055099"/>
            <a:ext cx="7999947" cy="149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Economic Impact Regression Results </a:t>
            </a:r>
            <a:r>
              <a:rPr kumimoji="0" lang="en-US" altLang="en-US" b="1"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Using Franklin County School District Data</a:t>
            </a:r>
            <a:endParaRPr kumimoji="0" lang="en-US" altLang="en-US" sz="600" b="0" i="0" u="none" strike="noStrike" cap="none" normalizeH="0" baseline="0" dirty="0">
              <a:ln>
                <a:noFill/>
              </a:ln>
              <a:solidFill>
                <a:srgbClr val="FF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 Franklin County School Districts drawn from 18 years between 1998 and 2015)</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Dependent Variable: </a:t>
            </a:r>
            <a:r>
              <a:rPr kumimoji="0" lang="en-US" altLang="en-US" sz="16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Ln_Real_Property_Market_Value</a:t>
            </a:r>
            <a:endParaRPr lang="en-US" alt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School district fixed effects and year dummy variables included, but not reported.</a:t>
            </a:r>
            <a:endParaRPr kumimoji="0" lang="en-US" altLang="en-US" sz="3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Heteroscedastic and autocorrelated robust standard errors through clustering on school districts.</a:t>
            </a:r>
            <a:endParaRPr kumimoji="0" lang="en-US" altLang="en-US" sz="3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Statistical significance measured in two-tailed test: *** &gt; 99%, **95 to 99%, and *90 to 95%.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9861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C9BCEF1-B339-479F-AE41-7EE9A3659AC1}"/>
              </a:ext>
            </a:extLst>
          </p:cNvPr>
          <p:cNvSpPr>
            <a:spLocks noGrp="1"/>
          </p:cNvSpPr>
          <p:nvPr>
            <p:ph type="dt" sz="half" idx="10"/>
          </p:nvPr>
        </p:nvSpPr>
        <p:spPr/>
        <p:txBody>
          <a:bodyPr/>
          <a:lstStyle/>
          <a:p>
            <a:r>
              <a:rPr lang="en-US"/>
              <a:t>November 2017</a:t>
            </a:r>
          </a:p>
        </p:txBody>
      </p:sp>
      <p:sp>
        <p:nvSpPr>
          <p:cNvPr id="5" name="Footer Placeholder 4">
            <a:extLst>
              <a:ext uri="{FF2B5EF4-FFF2-40B4-BE49-F238E27FC236}">
                <a16:creationId xmlns:a16="http://schemas.microsoft.com/office/drawing/2014/main" id="{6135E6D4-24E5-40E4-BD17-5D050AFE2CB8}"/>
              </a:ext>
            </a:extLst>
          </p:cNvPr>
          <p:cNvSpPr>
            <a:spLocks noGrp="1"/>
          </p:cNvSpPr>
          <p:nvPr>
            <p:ph type="ftr" sz="quarter" idx="11"/>
          </p:nvPr>
        </p:nvSpPr>
        <p:spPr/>
        <p:txBody>
          <a:bodyPr/>
          <a:lstStyle/>
          <a:p>
            <a:r>
              <a:rPr lang="en-US"/>
              <a:t>Econ and Fiscal Impacts of Property Tax Abatement</a:t>
            </a:r>
          </a:p>
        </p:txBody>
      </p:sp>
      <p:sp>
        <p:nvSpPr>
          <p:cNvPr id="6" name="Slide Number Placeholder 5">
            <a:extLst>
              <a:ext uri="{FF2B5EF4-FFF2-40B4-BE49-F238E27FC236}">
                <a16:creationId xmlns:a16="http://schemas.microsoft.com/office/drawing/2014/main" id="{142432F0-E431-449B-A5F2-300F8EDC82FD}"/>
              </a:ext>
            </a:extLst>
          </p:cNvPr>
          <p:cNvSpPr>
            <a:spLocks noGrp="1"/>
          </p:cNvSpPr>
          <p:nvPr>
            <p:ph type="sldNum" sz="quarter" idx="12"/>
          </p:nvPr>
        </p:nvSpPr>
        <p:spPr/>
        <p:txBody>
          <a:bodyPr/>
          <a:lstStyle/>
          <a:p>
            <a:fld id="{95D459B3-FCCC-1E4E-B708-25B02D126E3F}" type="slidenum">
              <a:rPr lang="en-US" smtClean="0"/>
              <a:t>14</a:t>
            </a:fld>
            <a:endParaRPr lang="en-US"/>
          </a:p>
        </p:txBody>
      </p:sp>
      <p:graphicFrame>
        <p:nvGraphicFramePr>
          <p:cNvPr id="7" name="Table 6">
            <a:extLst>
              <a:ext uri="{FF2B5EF4-FFF2-40B4-BE49-F238E27FC236}">
                <a16:creationId xmlns:a16="http://schemas.microsoft.com/office/drawing/2014/main" id="{31AA7D83-E8D5-46F0-BCA7-4A544FB3FC11}"/>
              </a:ext>
            </a:extLst>
          </p:cNvPr>
          <p:cNvGraphicFramePr>
            <a:graphicFrameLocks noGrp="1"/>
          </p:cNvGraphicFramePr>
          <p:nvPr>
            <p:extLst>
              <p:ext uri="{D42A27DB-BD31-4B8C-83A1-F6EECF244321}">
                <p14:modId xmlns:p14="http://schemas.microsoft.com/office/powerpoint/2010/main" val="4008423724"/>
              </p:ext>
            </p:extLst>
          </p:nvPr>
        </p:nvGraphicFramePr>
        <p:xfrm>
          <a:off x="604053" y="3550766"/>
          <a:ext cx="7886699" cy="2155698"/>
        </p:xfrm>
        <a:graphic>
          <a:graphicData uri="http://schemas.openxmlformats.org/drawingml/2006/table">
            <a:tbl>
              <a:tblPr firstRow="1" firstCol="1" bandRow="1">
                <a:tableStyleId>{5C22544A-7EE6-4342-B048-85BDC9FD1C3A}</a:tableStyleId>
              </a:tblPr>
              <a:tblGrid>
                <a:gridCol w="2306255">
                  <a:extLst>
                    <a:ext uri="{9D8B030D-6E8A-4147-A177-3AD203B41FA5}">
                      <a16:colId xmlns:a16="http://schemas.microsoft.com/office/drawing/2014/main" val="375606325"/>
                    </a:ext>
                  </a:extLst>
                </a:gridCol>
                <a:gridCol w="1117615">
                  <a:extLst>
                    <a:ext uri="{9D8B030D-6E8A-4147-A177-3AD203B41FA5}">
                      <a16:colId xmlns:a16="http://schemas.microsoft.com/office/drawing/2014/main" val="4156147211"/>
                    </a:ext>
                  </a:extLst>
                </a:gridCol>
                <a:gridCol w="1117615">
                  <a:extLst>
                    <a:ext uri="{9D8B030D-6E8A-4147-A177-3AD203B41FA5}">
                      <a16:colId xmlns:a16="http://schemas.microsoft.com/office/drawing/2014/main" val="726523295"/>
                    </a:ext>
                  </a:extLst>
                </a:gridCol>
                <a:gridCol w="1761535">
                  <a:extLst>
                    <a:ext uri="{9D8B030D-6E8A-4147-A177-3AD203B41FA5}">
                      <a16:colId xmlns:a16="http://schemas.microsoft.com/office/drawing/2014/main" val="562356155"/>
                    </a:ext>
                  </a:extLst>
                </a:gridCol>
                <a:gridCol w="1583679">
                  <a:extLst>
                    <a:ext uri="{9D8B030D-6E8A-4147-A177-3AD203B41FA5}">
                      <a16:colId xmlns:a16="http://schemas.microsoft.com/office/drawing/2014/main" val="3240784713"/>
                    </a:ext>
                  </a:extLst>
                </a:gridCol>
              </a:tblGrid>
              <a:tr h="331645">
                <a:tc>
                  <a:txBody>
                    <a:bodyPr/>
                    <a:lstStyle/>
                    <a:p>
                      <a:pPr marL="0" marR="0">
                        <a:lnSpc>
                          <a:spcPct val="107000"/>
                        </a:lnSpc>
                        <a:spcBef>
                          <a:spcPts val="0"/>
                        </a:spcBef>
                        <a:spcAft>
                          <a:spcPts val="0"/>
                        </a:spcAft>
                      </a:pPr>
                      <a:r>
                        <a:rPr lang="en-US" sz="1000">
                          <a:effectLst/>
                        </a:rPr>
                        <a:t>Explanatory Variable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Regression </a:t>
                      </a:r>
                    </a:p>
                    <a:p>
                      <a:pPr marL="0" marR="0" algn="ctr">
                        <a:lnSpc>
                          <a:spcPct val="107000"/>
                        </a:lnSpc>
                        <a:spcBef>
                          <a:spcPts val="0"/>
                        </a:spcBef>
                        <a:spcAft>
                          <a:spcPts val="0"/>
                        </a:spcAft>
                      </a:pPr>
                      <a:r>
                        <a:rPr lang="en-US" sz="1000">
                          <a:effectLst/>
                        </a:rPr>
                        <a:t>Coefficient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Statistical Significance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Regression Coefficient Standard Error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90% Confidence </a:t>
                      </a:r>
                    </a:p>
                    <a:p>
                      <a:pPr marL="0" marR="0" algn="ctr">
                        <a:lnSpc>
                          <a:spcPct val="107000"/>
                        </a:lnSpc>
                        <a:spcBef>
                          <a:spcPts val="0"/>
                        </a:spcBef>
                        <a:spcAft>
                          <a:spcPts val="0"/>
                        </a:spcAft>
                      </a:pPr>
                      <a:r>
                        <a:rPr lang="en-US" sz="1000">
                          <a:effectLst/>
                        </a:rPr>
                        <a:t>Interval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592871887"/>
                  </a:ext>
                </a:extLst>
              </a:tr>
              <a:tr h="165823">
                <a:tc>
                  <a:txBody>
                    <a:bodyPr/>
                    <a:lstStyle/>
                    <a:p>
                      <a:pPr marL="0" marR="0">
                        <a:lnSpc>
                          <a:spcPct val="107000"/>
                        </a:lnSpc>
                        <a:spcBef>
                          <a:spcPts val="0"/>
                        </a:spcBef>
                        <a:spcAft>
                          <a:spcPts val="0"/>
                        </a:spcAft>
                      </a:pPr>
                      <a:r>
                        <a:rPr lang="en-US" sz="1000">
                          <a:effectLst/>
                        </a:rPr>
                        <a:t>CRA/EZ_Abate_Percent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0.00073 to 0.0077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3272054468"/>
                  </a:ext>
                </a:extLst>
              </a:tr>
              <a:tr h="165823">
                <a:tc>
                  <a:txBody>
                    <a:bodyPr/>
                    <a:lstStyle/>
                    <a:p>
                      <a:pPr marL="0" marR="0">
                        <a:lnSpc>
                          <a:spcPct val="107000"/>
                        </a:lnSpc>
                        <a:spcBef>
                          <a:spcPts val="0"/>
                        </a:spcBef>
                        <a:spcAft>
                          <a:spcPts val="0"/>
                        </a:spcAft>
                      </a:pPr>
                      <a:r>
                        <a:rPr lang="en-US" sz="1000">
                          <a:effectLst/>
                        </a:rPr>
                        <a:t>CRA_Pre94_Percent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0.00017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(0.00019)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-0.00014 to 0.00048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103363009"/>
                  </a:ext>
                </a:extLst>
              </a:tr>
              <a:tr h="165823">
                <a:tc>
                  <a:txBody>
                    <a:bodyPr/>
                    <a:lstStyle/>
                    <a:p>
                      <a:pPr marL="0" marR="0">
                        <a:lnSpc>
                          <a:spcPct val="107000"/>
                        </a:lnSpc>
                        <a:spcBef>
                          <a:spcPts val="0"/>
                        </a:spcBef>
                        <a:spcAft>
                          <a:spcPts val="0"/>
                        </a:spcAft>
                      </a:pPr>
                      <a:r>
                        <a:rPr lang="en-US" sz="1000">
                          <a:effectLst/>
                        </a:rPr>
                        <a:t>TIF_Abate_Percent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0.011 to 0.017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242537117"/>
                  </a:ext>
                </a:extLst>
              </a:tr>
              <a:tr h="165823">
                <a:tc>
                  <a:txBody>
                    <a:bodyPr/>
                    <a:lstStyle/>
                    <a:p>
                      <a:pPr marL="0" marR="0">
                        <a:lnSpc>
                          <a:spcPct val="107000"/>
                        </a:lnSpc>
                        <a:spcBef>
                          <a:spcPts val="0"/>
                        </a:spcBef>
                        <a:spcAft>
                          <a:spcPts val="0"/>
                        </a:spcAft>
                      </a:pPr>
                      <a:r>
                        <a:rPr lang="en-US" sz="1000">
                          <a:effectLst/>
                        </a:rPr>
                        <a:t>EPA_Abate_Percent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-0.012 to 0.0074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3242805615"/>
                  </a:ext>
                </a:extLst>
              </a:tr>
              <a:tr h="165823">
                <a:tc>
                  <a:txBody>
                    <a:bodyPr/>
                    <a:lstStyle/>
                    <a:p>
                      <a:pPr marL="0" marR="0">
                        <a:lnSpc>
                          <a:spcPct val="107000"/>
                        </a:lnSpc>
                        <a:spcBef>
                          <a:spcPts val="0"/>
                        </a:spcBef>
                        <a:spcAft>
                          <a:spcPts val="0"/>
                        </a:spcAft>
                      </a:pPr>
                      <a:r>
                        <a:rPr lang="en-US" sz="1000">
                          <a:effectLst/>
                        </a:rPr>
                        <a:t>JCTC_Jobs_Per_100M_MarketVal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0.000086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(0.000037)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0.000025 to 0.00015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292328028"/>
                  </a:ext>
                </a:extLst>
              </a:tr>
              <a:tr h="165823">
                <a:tc>
                  <a:txBody>
                    <a:bodyPr/>
                    <a:lstStyle/>
                    <a:p>
                      <a:pPr marL="0" marR="0">
                        <a:lnSpc>
                          <a:spcPct val="107000"/>
                        </a:lnSpc>
                        <a:spcBef>
                          <a:spcPts val="0"/>
                        </a:spcBef>
                        <a:spcAft>
                          <a:spcPts val="0"/>
                        </a:spcAft>
                      </a:pPr>
                      <a:r>
                        <a:rPr lang="en-US" sz="1000">
                          <a:effectLst/>
                        </a:rPr>
                        <a:t>Tax_Exempt_Property_Percent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0.0047 to 0.013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1940922180"/>
                  </a:ext>
                </a:extLst>
              </a:tr>
              <a:tr h="165823">
                <a:tc>
                  <a:txBody>
                    <a:bodyPr/>
                    <a:lstStyle/>
                    <a:p>
                      <a:pPr marL="0" marR="0">
                        <a:lnSpc>
                          <a:spcPct val="107000"/>
                        </a:lnSpc>
                        <a:spcBef>
                          <a:spcPts val="0"/>
                        </a:spcBef>
                        <a:spcAft>
                          <a:spcPts val="0"/>
                        </a:spcAft>
                      </a:pPr>
                      <a:r>
                        <a:rPr lang="en-US" sz="1000">
                          <a:effectLst/>
                        </a:rPr>
                        <a:t>Ln_Parcels_Number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0.24 to 0.65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1596511009"/>
                  </a:ext>
                </a:extLst>
              </a:tr>
              <a:tr h="165823">
                <a:tc>
                  <a:txBody>
                    <a:bodyPr/>
                    <a:lstStyle/>
                    <a:p>
                      <a:pPr marL="0" marR="0">
                        <a:lnSpc>
                          <a:spcPct val="107000"/>
                        </a:lnSpc>
                        <a:spcBef>
                          <a:spcPts val="0"/>
                        </a:spcBef>
                        <a:spcAft>
                          <a:spcPts val="0"/>
                        </a:spcAft>
                      </a:pPr>
                      <a:r>
                        <a:rPr lang="en-US" sz="1000">
                          <a:effectLst/>
                        </a:rPr>
                        <a:t>Parcels_NonResidential_Percent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-0.0037 to -0.0011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295450893"/>
                  </a:ext>
                </a:extLst>
              </a:tr>
              <a:tr h="165823">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2379205804"/>
                  </a:ext>
                </a:extLst>
              </a:tr>
              <a:tr h="165823">
                <a:tc>
                  <a:txBody>
                    <a:bodyPr/>
                    <a:lstStyle/>
                    <a:p>
                      <a:pPr marL="0" marR="0">
                        <a:lnSpc>
                          <a:spcPct val="107000"/>
                        </a:lnSpc>
                        <a:spcBef>
                          <a:spcPts val="0"/>
                        </a:spcBef>
                        <a:spcAft>
                          <a:spcPts val="0"/>
                        </a:spcAft>
                      </a:pPr>
                      <a:r>
                        <a:rPr lang="en-US" sz="1000" u="sng">
                          <a:effectLst/>
                        </a:rPr>
                        <a:t>Within R-Squared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0.547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1250302122"/>
                  </a:ext>
                </a:extLst>
              </a:tr>
              <a:tr h="165823">
                <a:tc>
                  <a:txBody>
                    <a:bodyPr/>
                    <a:lstStyle/>
                    <a:p>
                      <a:pPr marL="0" marR="0">
                        <a:lnSpc>
                          <a:spcPct val="107000"/>
                        </a:lnSpc>
                        <a:spcBef>
                          <a:spcPts val="0"/>
                        </a:spcBef>
                        <a:spcAft>
                          <a:spcPts val="0"/>
                        </a:spcAft>
                      </a:pPr>
                      <a:r>
                        <a:rPr lang="en-US" sz="1000" u="sng">
                          <a:effectLst/>
                        </a:rPr>
                        <a:t>Observations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3,976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tc>
                  <a:txBody>
                    <a:body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394" marR="63394" marT="0" marB="0"/>
                </a:tc>
                <a:extLst>
                  <a:ext uri="{0D108BD9-81ED-4DB2-BD59-A6C34878D82A}">
                    <a16:rowId xmlns:a16="http://schemas.microsoft.com/office/drawing/2014/main" val="330311495"/>
                  </a:ext>
                </a:extLst>
              </a:tr>
            </a:tbl>
          </a:graphicData>
        </a:graphic>
      </p:graphicFrame>
      <p:sp>
        <p:nvSpPr>
          <p:cNvPr id="8" name="Rectangle 1">
            <a:extLst>
              <a:ext uri="{FF2B5EF4-FFF2-40B4-BE49-F238E27FC236}">
                <a16:creationId xmlns:a16="http://schemas.microsoft.com/office/drawing/2014/main" id="{C05680A3-B484-4665-8685-D7956357CBE6}"/>
              </a:ext>
            </a:extLst>
          </p:cNvPr>
          <p:cNvSpPr>
            <a:spLocks noChangeArrowheads="1"/>
          </p:cNvSpPr>
          <p:nvPr/>
        </p:nvSpPr>
        <p:spPr bwMode="auto">
          <a:xfrm>
            <a:off x="457200" y="1379164"/>
            <a:ext cx="793589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Economic Impact Regression Results </a:t>
            </a:r>
            <a:r>
              <a:rPr kumimoji="0" lang="en-US" altLang="en-US" b="1"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Using Franklin County Census Tract Data</a:t>
            </a:r>
            <a:endParaRPr kumimoji="0" lang="en-US" altLang="en-US" sz="600" b="0" i="0" u="none" strike="noStrike" cap="none" normalizeH="0" baseline="0" dirty="0">
              <a:ln>
                <a:noFill/>
              </a:ln>
              <a:solidFill>
                <a:srgbClr val="FF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(284 Franklin County Census Tracts drawn from 14 years between 2002 and 2015)</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Dependent Variable: </a:t>
            </a:r>
            <a:r>
              <a:rPr kumimoji="0" lang="en-US" altLang="en-US" sz="16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Ln_Real_Property_Market_Value</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Census Tract fixed effects and year dummy variables included, but not reported.</a:t>
            </a:r>
            <a:endParaRPr kumimoji="0" lang="en-US" altLang="en-US" sz="3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Heteroscedastic and autocorrelated robust standard errors through clustering on school districts.</a:t>
            </a:r>
            <a:endParaRPr kumimoji="0" lang="en-US" altLang="en-US" sz="3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Statistical significance measured in two-tailed test: *** &gt; 99%, **95 to 99%, and *90 to 95%.</a:t>
            </a:r>
            <a:endParaRPr kumimoji="0" lang="en-US" altLang="en-US" sz="3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6689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736" y="731270"/>
            <a:ext cx="8229600" cy="480233"/>
          </a:xfrm>
        </p:spPr>
        <p:txBody>
          <a:bodyPr>
            <a:normAutofit fontScale="90000"/>
          </a:bodyPr>
          <a:lstStyle/>
          <a:p>
            <a:r>
              <a:rPr lang="en-US" b="1" i="1" dirty="0"/>
              <a:t>Conclusion</a:t>
            </a:r>
          </a:p>
        </p:txBody>
      </p:sp>
      <p:sp>
        <p:nvSpPr>
          <p:cNvPr id="3" name="Content Placeholder 2"/>
          <p:cNvSpPr>
            <a:spLocks noGrp="1"/>
          </p:cNvSpPr>
          <p:nvPr>
            <p:ph idx="1"/>
          </p:nvPr>
        </p:nvSpPr>
        <p:spPr>
          <a:xfrm>
            <a:off x="344185" y="1332418"/>
            <a:ext cx="8229600" cy="4469311"/>
          </a:xfrm>
        </p:spPr>
        <p:txBody>
          <a:bodyPr/>
          <a:lstStyle/>
          <a:p>
            <a:r>
              <a:rPr lang="en-US" sz="2400" dirty="0"/>
              <a:t>In 2015, tax savings from CRA and EZ abatements equaled 3 percent of property taxes paid in Franklin County, Ohio</a:t>
            </a:r>
          </a:p>
          <a:p>
            <a:r>
              <a:rPr lang="en-US" sz="2400" dirty="0"/>
              <a:t>We used panel-data regression analysis to estimate the impact of Community Reinvestment Areas (CRAs) and Enterprise Zones (EZs) on property value and school property tax rates in this county</a:t>
            </a:r>
          </a:p>
          <a:p>
            <a:r>
              <a:rPr lang="en-US" sz="2400" dirty="0"/>
              <a:t>We found that the use of CRAs and EZs increased property values and decreased property tax rates as intended</a:t>
            </a:r>
          </a:p>
          <a:p>
            <a:r>
              <a:rPr lang="en-US" sz="2400" dirty="0"/>
              <a:t>Regression analysis reveals that CRA or EZ property tax abatement have exerted both positive fiscal and economic impacts in Franklin County</a:t>
            </a:r>
            <a:endParaRPr lang="en-US" sz="250" dirty="0"/>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endParaRPr lang="en-US" dirty="0"/>
          </a:p>
        </p:txBody>
      </p:sp>
      <p:sp>
        <p:nvSpPr>
          <p:cNvPr id="5" name="Slide Number Placeholder 4"/>
          <p:cNvSpPr>
            <a:spLocks noGrp="1"/>
          </p:cNvSpPr>
          <p:nvPr>
            <p:ph type="sldNum" sz="quarter" idx="12"/>
          </p:nvPr>
        </p:nvSpPr>
        <p:spPr/>
        <p:txBody>
          <a:bodyPr/>
          <a:lstStyle/>
          <a:p>
            <a:fld id="{95D459B3-FCCC-1E4E-B708-25B02D126E3F}" type="slidenum">
              <a:rPr lang="en-US" smtClean="0"/>
              <a:t>15</a:t>
            </a:fld>
            <a:endParaRPr lang="en-US"/>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3234499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736" y="731270"/>
            <a:ext cx="8229600" cy="480233"/>
          </a:xfrm>
        </p:spPr>
        <p:txBody>
          <a:bodyPr>
            <a:normAutofit fontScale="90000"/>
          </a:bodyPr>
          <a:lstStyle/>
          <a:p>
            <a:r>
              <a:rPr lang="en-US" b="1" i="1" dirty="0"/>
              <a:t>Policy Implications</a:t>
            </a:r>
          </a:p>
        </p:txBody>
      </p:sp>
      <p:sp>
        <p:nvSpPr>
          <p:cNvPr id="3" name="Content Placeholder 2"/>
          <p:cNvSpPr>
            <a:spLocks noGrp="1"/>
          </p:cNvSpPr>
          <p:nvPr>
            <p:ph idx="1"/>
          </p:nvPr>
        </p:nvSpPr>
        <p:spPr>
          <a:xfrm>
            <a:off x="344185" y="1332418"/>
            <a:ext cx="8229600" cy="4469311"/>
          </a:xfrm>
        </p:spPr>
        <p:txBody>
          <a:bodyPr/>
          <a:lstStyle/>
          <a:p>
            <a:r>
              <a:rPr lang="en-US" sz="2000" dirty="0"/>
              <a:t>Found modestly beneficial effects on property values and tax rates. We believe there are at least two reasons for this beneficial effect</a:t>
            </a:r>
          </a:p>
          <a:p>
            <a:pPr lvl="1"/>
            <a:r>
              <a:rPr lang="en-US" sz="1800" dirty="0"/>
              <a:t>Ohio does not make as extensive use of business tax incentives as some other states (</a:t>
            </a:r>
            <a:r>
              <a:rPr lang="en-US" sz="1800" dirty="0" err="1"/>
              <a:t>Bartik</a:t>
            </a:r>
            <a:r>
              <a:rPr lang="en-US" sz="1800" dirty="0"/>
              <a:t> 2017)</a:t>
            </a:r>
          </a:p>
          <a:p>
            <a:pPr lvl="1"/>
            <a:r>
              <a:rPr lang="en-US" sz="1800" dirty="0"/>
              <a:t>The mandated use of annual Tax Incentive Review Councils may shine the light on particularly ineffective tax incentives and lead them to there more discretionary and thus effective use</a:t>
            </a:r>
          </a:p>
          <a:p>
            <a:r>
              <a:rPr lang="en-US" sz="1800" dirty="0"/>
              <a:t>Suggest policymakers consider three courses of action</a:t>
            </a:r>
          </a:p>
          <a:p>
            <a:pPr lvl="1"/>
            <a:r>
              <a:rPr lang="en-US" sz="1600" dirty="0"/>
              <a:t>Aim for limited, and not aggressive, use of property tax abatements to encourage economic development</a:t>
            </a:r>
          </a:p>
          <a:p>
            <a:pPr lvl="1"/>
            <a:r>
              <a:rPr lang="en-US" sz="1600" dirty="0"/>
              <a:t>Consider requiring an annual review process like Ohio’s tax incentive review councils. Through this mechanism they can at least determine whether businesses have generated or retained the promised jobs, payroll, or investment</a:t>
            </a:r>
          </a:p>
          <a:p>
            <a:pPr lvl="1"/>
            <a:r>
              <a:rPr lang="en-US" sz="1600" dirty="0"/>
              <a:t>Add periodic reviews that go beyond tax incentive review councils to attempt to determine, as this study did, whether the jobs, payroll, or investment associated with business incentives would have materialized without the incentives</a:t>
            </a:r>
          </a:p>
          <a:p>
            <a:endParaRPr lang="en-US" sz="2200" dirty="0"/>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endParaRPr lang="en-US" dirty="0"/>
          </a:p>
        </p:txBody>
      </p:sp>
      <p:sp>
        <p:nvSpPr>
          <p:cNvPr id="5" name="Slide Number Placeholder 4"/>
          <p:cNvSpPr>
            <a:spLocks noGrp="1"/>
          </p:cNvSpPr>
          <p:nvPr>
            <p:ph type="sldNum" sz="quarter" idx="12"/>
          </p:nvPr>
        </p:nvSpPr>
        <p:spPr/>
        <p:txBody>
          <a:bodyPr/>
          <a:lstStyle/>
          <a:p>
            <a:fld id="{95D459B3-FCCC-1E4E-B708-25B02D126E3F}" type="slidenum">
              <a:rPr lang="en-US" smtClean="0"/>
              <a:t>16</a:t>
            </a:fld>
            <a:endParaRPr lang="en-US"/>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3030653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46" y="686486"/>
            <a:ext cx="8229600" cy="480233"/>
          </a:xfrm>
        </p:spPr>
        <p:txBody>
          <a:bodyPr>
            <a:normAutofit fontScale="90000"/>
          </a:bodyPr>
          <a:lstStyle/>
          <a:p>
            <a:r>
              <a:rPr lang="en-US" b="1" i="1" dirty="0"/>
              <a:t>Acknowledgements</a:t>
            </a:r>
          </a:p>
        </p:txBody>
      </p:sp>
      <p:sp>
        <p:nvSpPr>
          <p:cNvPr id="3" name="Content Placeholder 2"/>
          <p:cNvSpPr>
            <a:spLocks noGrp="1"/>
          </p:cNvSpPr>
          <p:nvPr>
            <p:ph idx="1"/>
          </p:nvPr>
        </p:nvSpPr>
        <p:spPr>
          <a:xfrm>
            <a:off x="344185" y="1260707"/>
            <a:ext cx="8229600" cy="4066495"/>
          </a:xfrm>
        </p:spPr>
        <p:txBody>
          <a:bodyPr/>
          <a:lstStyle/>
          <a:p>
            <a:r>
              <a:rPr lang="en-US" dirty="0"/>
              <a:t>Liliana Rivera and Sydney Zelinka for their valuable research assistance</a:t>
            </a:r>
          </a:p>
          <a:p>
            <a:r>
              <a:rPr lang="en-US" dirty="0"/>
              <a:t>Expertise and data resources/support of the Franklin County (Ohio) Auditor Clarence Mingo, Mark Potts, and the staff of the Franklin County Auditor’s Office</a:t>
            </a:r>
          </a:p>
          <a:p>
            <a:r>
              <a:rPr lang="en-US" dirty="0"/>
              <a:t>Professors Robert Greenbaum, Andrew Hanson, and Edward “Ned” Hill offered valuable insights</a:t>
            </a:r>
          </a:p>
          <a:p>
            <a:r>
              <a:rPr lang="en-US" dirty="0"/>
              <a:t>Franklin County Auditor’s Office and the Lincoln Institute of Land Policy provided the funding necessary to complete this research</a:t>
            </a:r>
            <a:endParaRPr lang="en-US" sz="2200" dirty="0"/>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p>
        </p:txBody>
      </p:sp>
      <p:sp>
        <p:nvSpPr>
          <p:cNvPr id="5" name="Slide Number Placeholder 4"/>
          <p:cNvSpPr>
            <a:spLocks noGrp="1"/>
          </p:cNvSpPr>
          <p:nvPr>
            <p:ph type="sldNum" sz="quarter" idx="12"/>
          </p:nvPr>
        </p:nvSpPr>
        <p:spPr/>
        <p:txBody>
          <a:bodyPr/>
          <a:lstStyle/>
          <a:p>
            <a:fld id="{95D459B3-FCCC-1E4E-B708-25B02D126E3F}" type="slidenum">
              <a:rPr lang="en-US" smtClean="0"/>
              <a:t>2</a:t>
            </a:fld>
            <a:endParaRPr lang="en-US"/>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296537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46" y="686486"/>
            <a:ext cx="8229600" cy="480233"/>
          </a:xfrm>
        </p:spPr>
        <p:txBody>
          <a:bodyPr>
            <a:normAutofit fontScale="90000"/>
          </a:bodyPr>
          <a:lstStyle/>
          <a:p>
            <a:r>
              <a:rPr lang="en-US" b="1" i="1" dirty="0"/>
              <a:t>Takeaways</a:t>
            </a:r>
          </a:p>
        </p:txBody>
      </p:sp>
      <p:sp>
        <p:nvSpPr>
          <p:cNvPr id="3" name="Content Placeholder 2"/>
          <p:cNvSpPr>
            <a:spLocks noGrp="1"/>
          </p:cNvSpPr>
          <p:nvPr>
            <p:ph idx="1"/>
          </p:nvPr>
        </p:nvSpPr>
        <p:spPr>
          <a:xfrm>
            <a:off x="344185" y="1188788"/>
            <a:ext cx="8229600" cy="4066495"/>
          </a:xfrm>
        </p:spPr>
        <p:txBody>
          <a:bodyPr/>
          <a:lstStyle/>
          <a:p>
            <a:r>
              <a:rPr lang="en-US" sz="2200" dirty="0"/>
              <a:t>Panel data regression analysis of the economic and fiscal effectiveness of two major property tax abatement programs – </a:t>
            </a:r>
            <a:r>
              <a:rPr lang="en-US" sz="2200" dirty="0">
                <a:solidFill>
                  <a:srgbClr val="FF0000"/>
                </a:solidFill>
              </a:rPr>
              <a:t>Community Reinvestment Areas (CRAs) and Enterprise Zones (EZs) </a:t>
            </a:r>
            <a:r>
              <a:rPr lang="en-US" sz="2200" dirty="0"/>
              <a:t>– in Franklin County, Ohio</a:t>
            </a:r>
          </a:p>
          <a:p>
            <a:r>
              <a:rPr lang="en-US" sz="2200" dirty="0"/>
              <a:t>A one-percentage point increase in a school district’s CRA or EZ abatement intensity correlates with: (1) a 2.7 percent decrease in a school district’s mill rate for real property, (2) a 0.9 (0.7) percent decrease in effective residential (non-residential) property tax rates, and (3) a 1.6 percent increase in the total market value of property in the school district</a:t>
            </a:r>
          </a:p>
          <a:p>
            <a:r>
              <a:rPr lang="en-US" sz="2200" dirty="0"/>
              <a:t>A one standard deviation increase in CRA/EZ abatement as a percent of a school district’s total property value lowers the average residential property tax bill in that school district for that year by about $100 </a:t>
            </a:r>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p>
        </p:txBody>
      </p:sp>
      <p:sp>
        <p:nvSpPr>
          <p:cNvPr id="5" name="Slide Number Placeholder 4"/>
          <p:cNvSpPr>
            <a:spLocks noGrp="1"/>
          </p:cNvSpPr>
          <p:nvPr>
            <p:ph type="sldNum" sz="quarter" idx="12"/>
          </p:nvPr>
        </p:nvSpPr>
        <p:spPr/>
        <p:txBody>
          <a:bodyPr/>
          <a:lstStyle/>
          <a:p>
            <a:fld id="{95D459B3-FCCC-1E4E-B708-25B02D126E3F}" type="slidenum">
              <a:rPr lang="en-US" smtClean="0"/>
              <a:t>3</a:t>
            </a:fld>
            <a:endParaRPr lang="en-US"/>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3963315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46" y="686486"/>
            <a:ext cx="8229600" cy="480233"/>
          </a:xfrm>
        </p:spPr>
        <p:txBody>
          <a:bodyPr>
            <a:normAutofit fontScale="90000"/>
          </a:bodyPr>
          <a:lstStyle/>
          <a:p>
            <a:r>
              <a:rPr lang="en-US" b="1" i="1" dirty="0"/>
              <a:t>Takeaways</a:t>
            </a:r>
          </a:p>
        </p:txBody>
      </p:sp>
      <p:sp>
        <p:nvSpPr>
          <p:cNvPr id="3" name="Content Placeholder 2"/>
          <p:cNvSpPr>
            <a:spLocks noGrp="1"/>
          </p:cNvSpPr>
          <p:nvPr>
            <p:ph idx="1"/>
          </p:nvPr>
        </p:nvSpPr>
        <p:spPr>
          <a:xfrm>
            <a:off x="344185" y="1671674"/>
            <a:ext cx="8229600" cy="4066495"/>
          </a:xfrm>
        </p:spPr>
        <p:txBody>
          <a:bodyPr/>
          <a:lstStyle/>
          <a:p>
            <a:r>
              <a:rPr lang="en-US" dirty="0"/>
              <a:t>While detected effects small</a:t>
            </a:r>
          </a:p>
          <a:p>
            <a:pPr lvl="1"/>
            <a:r>
              <a:rPr lang="en-US" dirty="0"/>
              <a:t>Any reduction in residential property tax bill a positive outcome since tax incentives have generated enough growth in property values to offset the immediate drop in the tax base from an abatement and thus avoid a tax shift to non-abated properties. </a:t>
            </a:r>
          </a:p>
          <a:p>
            <a:pPr lvl="1"/>
            <a:r>
              <a:rPr lang="en-US" dirty="0"/>
              <a:t>There may be other positive impacts (greater employment, less blight, etc.) that we do not measure.</a:t>
            </a:r>
            <a:endParaRPr lang="en-US" sz="1800" dirty="0"/>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p>
        </p:txBody>
      </p:sp>
      <p:sp>
        <p:nvSpPr>
          <p:cNvPr id="5" name="Slide Number Placeholder 4"/>
          <p:cNvSpPr>
            <a:spLocks noGrp="1"/>
          </p:cNvSpPr>
          <p:nvPr>
            <p:ph type="sldNum" sz="quarter" idx="12"/>
          </p:nvPr>
        </p:nvSpPr>
        <p:spPr/>
        <p:txBody>
          <a:bodyPr/>
          <a:lstStyle/>
          <a:p>
            <a:fld id="{95D459B3-FCCC-1E4E-B708-25B02D126E3F}" type="slidenum">
              <a:rPr lang="en-US" smtClean="0"/>
              <a:t>4</a:t>
            </a:fld>
            <a:endParaRPr lang="en-US"/>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18681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46" y="686486"/>
            <a:ext cx="8229600" cy="480233"/>
          </a:xfrm>
        </p:spPr>
        <p:txBody>
          <a:bodyPr>
            <a:normAutofit fontScale="90000"/>
          </a:bodyPr>
          <a:lstStyle/>
          <a:p>
            <a:r>
              <a:rPr lang="en-US" b="1" i="1" dirty="0"/>
              <a:t>Background</a:t>
            </a:r>
          </a:p>
        </p:txBody>
      </p:sp>
      <p:sp>
        <p:nvSpPr>
          <p:cNvPr id="3" name="Content Placeholder 2"/>
          <p:cNvSpPr>
            <a:spLocks noGrp="1"/>
          </p:cNvSpPr>
          <p:nvPr>
            <p:ph idx="1"/>
          </p:nvPr>
        </p:nvSpPr>
        <p:spPr>
          <a:xfrm>
            <a:off x="344185" y="1506933"/>
            <a:ext cx="8229600" cy="4469311"/>
          </a:xfrm>
        </p:spPr>
        <p:txBody>
          <a:bodyPr/>
          <a:lstStyle/>
          <a:p>
            <a:r>
              <a:rPr lang="en-US" dirty="0" err="1"/>
              <a:t>Bartik</a:t>
            </a:r>
            <a:r>
              <a:rPr lang="en-US" dirty="0"/>
              <a:t> (2017) estimate that in 2015 state &amp; local annual business incentives $45B</a:t>
            </a:r>
          </a:p>
          <a:p>
            <a:r>
              <a:rPr lang="en-US" i="1" dirty="0"/>
              <a:t>Bidding for Business</a:t>
            </a:r>
          </a:p>
          <a:p>
            <a:pPr lvl="1"/>
            <a:r>
              <a:rPr lang="en-US" dirty="0"/>
              <a:t>Amazon HQ2 garnered 238 separate proposals</a:t>
            </a:r>
          </a:p>
          <a:p>
            <a:r>
              <a:rPr lang="en-US" dirty="0"/>
              <a:t>Potential revenue foregone that may never materialize if incentive never offered</a:t>
            </a:r>
          </a:p>
          <a:p>
            <a:r>
              <a:rPr lang="en-US" dirty="0"/>
              <a:t>Call for greater info and scrutiny (Good Job First, GASB77) on whether benefits &gt; costs</a:t>
            </a:r>
          </a:p>
          <a:p>
            <a:pPr lvl="1"/>
            <a:r>
              <a:rPr lang="en-US" dirty="0"/>
              <a:t>Study initiated by Franklin County Auditor</a:t>
            </a:r>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p>
        </p:txBody>
      </p:sp>
      <p:sp>
        <p:nvSpPr>
          <p:cNvPr id="5" name="Slide Number Placeholder 4"/>
          <p:cNvSpPr>
            <a:spLocks noGrp="1"/>
          </p:cNvSpPr>
          <p:nvPr>
            <p:ph type="sldNum" sz="quarter" idx="12"/>
          </p:nvPr>
        </p:nvSpPr>
        <p:spPr/>
        <p:txBody>
          <a:bodyPr/>
          <a:lstStyle/>
          <a:p>
            <a:fld id="{95D459B3-FCCC-1E4E-B708-25B02D126E3F}" type="slidenum">
              <a:rPr lang="en-US" smtClean="0"/>
              <a:t>5</a:t>
            </a:fld>
            <a:endParaRPr lang="en-US"/>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362583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736" y="731270"/>
            <a:ext cx="8229600" cy="480233"/>
          </a:xfrm>
        </p:spPr>
        <p:txBody>
          <a:bodyPr>
            <a:normAutofit fontScale="90000"/>
          </a:bodyPr>
          <a:lstStyle/>
          <a:p>
            <a:r>
              <a:rPr lang="en-US" b="1" i="1" dirty="0"/>
              <a:t>Property Tax Abatement (Incentives) in Ohio</a:t>
            </a:r>
          </a:p>
        </p:txBody>
      </p:sp>
      <p:sp>
        <p:nvSpPr>
          <p:cNvPr id="3" name="Content Placeholder 2"/>
          <p:cNvSpPr>
            <a:spLocks noGrp="1"/>
          </p:cNvSpPr>
          <p:nvPr>
            <p:ph idx="1"/>
          </p:nvPr>
        </p:nvSpPr>
        <p:spPr>
          <a:xfrm>
            <a:off x="344185" y="1506933"/>
            <a:ext cx="8229600" cy="4469311"/>
          </a:xfrm>
        </p:spPr>
        <p:txBody>
          <a:bodyPr/>
          <a:lstStyle/>
          <a:p>
            <a:r>
              <a:rPr lang="en-US" sz="2400" dirty="0"/>
              <a:t>Community Reinvestment Areas (CRAs) provide tax exemptions to residential, commercial, or industrial property in specific geographic areas</a:t>
            </a:r>
          </a:p>
          <a:p>
            <a:pPr lvl="1"/>
            <a:r>
              <a:rPr lang="en-US" sz="1800" dirty="0"/>
              <a:t>After public notification of intent, a city council or county commission may adopt a resolution establishing a CRA within its boundaries if “the area included in the description is one in which housing facilities or structures of historical significance are located and new housing construction and repair of existing facilities or structures are discouraged”</a:t>
            </a:r>
          </a:p>
          <a:p>
            <a:pPr lvl="1"/>
            <a:r>
              <a:rPr lang="en-US" sz="1800" dirty="0"/>
              <a:t>Original intent of CRAS was property tax relief for construction or remodeling of housing, but most of the current tax savings under the CRA program goes to industrial and commercial development</a:t>
            </a:r>
          </a:p>
          <a:p>
            <a:pPr lvl="1"/>
            <a:r>
              <a:rPr lang="en-US" sz="1800" dirty="0"/>
              <a:t>Post-1994 CRAs require approval and written agreement on what business promises in return (increased jobs, payroll, investment, etc.)</a:t>
            </a:r>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p>
        </p:txBody>
      </p:sp>
      <p:sp>
        <p:nvSpPr>
          <p:cNvPr id="5" name="Slide Number Placeholder 4"/>
          <p:cNvSpPr>
            <a:spLocks noGrp="1"/>
          </p:cNvSpPr>
          <p:nvPr>
            <p:ph type="sldNum" sz="quarter" idx="12"/>
          </p:nvPr>
        </p:nvSpPr>
        <p:spPr/>
        <p:txBody>
          <a:bodyPr/>
          <a:lstStyle/>
          <a:p>
            <a:fld id="{95D459B3-FCCC-1E4E-B708-25B02D126E3F}" type="slidenum">
              <a:rPr lang="en-US" smtClean="0"/>
              <a:t>6</a:t>
            </a:fld>
            <a:endParaRPr lang="en-US"/>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1490011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736" y="731270"/>
            <a:ext cx="8229600" cy="480233"/>
          </a:xfrm>
        </p:spPr>
        <p:txBody>
          <a:bodyPr>
            <a:normAutofit fontScale="90000"/>
          </a:bodyPr>
          <a:lstStyle/>
          <a:p>
            <a:r>
              <a:rPr lang="en-US" b="1" i="1" dirty="0"/>
              <a:t>Property Tax Abatement (Incentives) in Ohio</a:t>
            </a:r>
          </a:p>
        </p:txBody>
      </p:sp>
      <p:sp>
        <p:nvSpPr>
          <p:cNvPr id="3" name="Content Placeholder 2"/>
          <p:cNvSpPr>
            <a:spLocks noGrp="1"/>
          </p:cNvSpPr>
          <p:nvPr>
            <p:ph idx="1"/>
          </p:nvPr>
        </p:nvSpPr>
        <p:spPr>
          <a:xfrm>
            <a:off x="344185" y="1517353"/>
            <a:ext cx="8229600" cy="4469311"/>
          </a:xfrm>
        </p:spPr>
        <p:txBody>
          <a:bodyPr/>
          <a:lstStyle/>
          <a:p>
            <a:r>
              <a:rPr lang="en-US" sz="2400" dirty="0"/>
              <a:t>Enterprise zones (EZs)  offer non-residential property tax exemption on new real property inside the zone’s perimeter, and a reduction in the corporate franchise tax</a:t>
            </a:r>
          </a:p>
          <a:p>
            <a:pPr lvl="1"/>
            <a:r>
              <a:rPr lang="en-US" sz="1400" dirty="0"/>
              <a:t>In practice, not geographically targeted </a:t>
            </a:r>
          </a:p>
          <a:p>
            <a:pPr lvl="1"/>
            <a:r>
              <a:rPr lang="en-US" sz="1400" dirty="0"/>
              <a:t>Agreements with qualifying enterprises for incentives tied to investment and hiring. </a:t>
            </a:r>
          </a:p>
          <a:p>
            <a:pPr lvl="1"/>
            <a:r>
              <a:rPr lang="en-US" sz="1400" dirty="0"/>
              <a:t>Inside a municipality, the maximum exemption from property taxation is 75 percent of the assessed value for up to 10 years</a:t>
            </a:r>
          </a:p>
          <a:p>
            <a:r>
              <a:rPr lang="en-US" sz="2000" dirty="0"/>
              <a:t>$65.4 million in tax savings from Franklin County CRA and EZ abatements in 2015</a:t>
            </a:r>
          </a:p>
          <a:p>
            <a:pPr lvl="1"/>
            <a:r>
              <a:rPr lang="en-US" sz="1800" dirty="0"/>
              <a:t>52% in pre-1994 CRA zones, 38% in post-1994 CRA zones, and 10% in </a:t>
            </a:r>
            <a:r>
              <a:rPr lang="en-US" sz="1800" dirty="0" err="1"/>
              <a:t>Ezs</a:t>
            </a:r>
            <a:endParaRPr lang="en-US" sz="1800" dirty="0"/>
          </a:p>
          <a:p>
            <a:pPr lvl="1"/>
            <a:r>
              <a:rPr lang="en-US" sz="1800" dirty="0"/>
              <a:t>Most abated properties are residential, but most tax savings go to industrial properties</a:t>
            </a:r>
          </a:p>
          <a:p>
            <a:pPr lvl="2"/>
            <a:r>
              <a:rPr lang="en-US" sz="1400" dirty="0"/>
              <a:t>Average annual tax savings of $228,675 per parcel </a:t>
            </a:r>
            <a:endParaRPr lang="en-US" sz="1050" dirty="0"/>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endParaRPr lang="en-US" dirty="0"/>
          </a:p>
        </p:txBody>
      </p:sp>
      <p:sp>
        <p:nvSpPr>
          <p:cNvPr id="5" name="Slide Number Placeholder 4"/>
          <p:cNvSpPr>
            <a:spLocks noGrp="1"/>
          </p:cNvSpPr>
          <p:nvPr>
            <p:ph type="sldNum" sz="quarter" idx="12"/>
          </p:nvPr>
        </p:nvSpPr>
        <p:spPr/>
        <p:txBody>
          <a:bodyPr/>
          <a:lstStyle/>
          <a:p>
            <a:fld id="{95D459B3-FCCC-1E4E-B708-25B02D126E3F}" type="slidenum">
              <a:rPr lang="en-US" smtClean="0"/>
              <a:t>7</a:t>
            </a:fld>
            <a:endParaRPr lang="en-US"/>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1762593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462B2ED-8F7F-46CA-BE94-34E7EB2BFE05}"/>
              </a:ext>
            </a:extLst>
          </p:cNvPr>
          <p:cNvSpPr>
            <a:spLocks noGrp="1"/>
          </p:cNvSpPr>
          <p:nvPr>
            <p:ph type="dt" sz="half" idx="10"/>
          </p:nvPr>
        </p:nvSpPr>
        <p:spPr/>
        <p:txBody>
          <a:bodyPr/>
          <a:lstStyle/>
          <a:p>
            <a:r>
              <a:rPr lang="en-US"/>
              <a:t>November 2017</a:t>
            </a:r>
          </a:p>
        </p:txBody>
      </p:sp>
      <p:sp>
        <p:nvSpPr>
          <p:cNvPr id="5" name="Footer Placeholder 4">
            <a:extLst>
              <a:ext uri="{FF2B5EF4-FFF2-40B4-BE49-F238E27FC236}">
                <a16:creationId xmlns:a16="http://schemas.microsoft.com/office/drawing/2014/main" id="{FDA85DFB-BD5E-4A92-8485-D942726B75A3}"/>
              </a:ext>
            </a:extLst>
          </p:cNvPr>
          <p:cNvSpPr>
            <a:spLocks noGrp="1"/>
          </p:cNvSpPr>
          <p:nvPr>
            <p:ph type="ftr" sz="quarter" idx="11"/>
          </p:nvPr>
        </p:nvSpPr>
        <p:spPr/>
        <p:txBody>
          <a:bodyPr/>
          <a:lstStyle/>
          <a:p>
            <a:r>
              <a:rPr lang="en-US" dirty="0"/>
              <a:t>Econ and Fiscal Impacts of Property Tax Abatement</a:t>
            </a:r>
          </a:p>
        </p:txBody>
      </p:sp>
      <p:sp>
        <p:nvSpPr>
          <p:cNvPr id="6" name="Slide Number Placeholder 5">
            <a:extLst>
              <a:ext uri="{FF2B5EF4-FFF2-40B4-BE49-F238E27FC236}">
                <a16:creationId xmlns:a16="http://schemas.microsoft.com/office/drawing/2014/main" id="{D07AD83D-DB6F-4E53-8A07-5D09BA83CE4C}"/>
              </a:ext>
            </a:extLst>
          </p:cNvPr>
          <p:cNvSpPr>
            <a:spLocks noGrp="1"/>
          </p:cNvSpPr>
          <p:nvPr>
            <p:ph type="sldNum" sz="quarter" idx="12"/>
          </p:nvPr>
        </p:nvSpPr>
        <p:spPr/>
        <p:txBody>
          <a:bodyPr/>
          <a:lstStyle/>
          <a:p>
            <a:fld id="{95D459B3-FCCC-1E4E-B708-25B02D126E3F}" type="slidenum">
              <a:rPr lang="en-US" smtClean="0"/>
              <a:t>8</a:t>
            </a:fld>
            <a:endParaRPr lang="en-US" dirty="0"/>
          </a:p>
        </p:txBody>
      </p:sp>
      <p:pic>
        <p:nvPicPr>
          <p:cNvPr id="7" name="Picture 6">
            <a:extLst>
              <a:ext uri="{FF2B5EF4-FFF2-40B4-BE49-F238E27FC236}">
                <a16:creationId xmlns:a16="http://schemas.microsoft.com/office/drawing/2014/main" id="{A4C980DA-91F0-4492-BB13-143B56066DAD}"/>
              </a:ext>
            </a:extLst>
          </p:cNvPr>
          <p:cNvPicPr>
            <a:picLocks noChangeAspect="1"/>
          </p:cNvPicPr>
          <p:nvPr/>
        </p:nvPicPr>
        <p:blipFill>
          <a:blip r:embed="rId3"/>
          <a:stretch>
            <a:fillRect/>
          </a:stretch>
        </p:blipFill>
        <p:spPr>
          <a:xfrm>
            <a:off x="581822" y="691659"/>
            <a:ext cx="7980356" cy="5474682"/>
          </a:xfrm>
          <a:prstGeom prst="rect">
            <a:avLst/>
          </a:prstGeom>
        </p:spPr>
      </p:pic>
      <p:sp>
        <p:nvSpPr>
          <p:cNvPr id="8" name="TextBox 7">
            <a:extLst>
              <a:ext uri="{FF2B5EF4-FFF2-40B4-BE49-F238E27FC236}">
                <a16:creationId xmlns:a16="http://schemas.microsoft.com/office/drawing/2014/main" id="{69544A3B-F832-4A91-B3D9-9C536CB49123}"/>
              </a:ext>
            </a:extLst>
          </p:cNvPr>
          <p:cNvSpPr txBox="1"/>
          <p:nvPr/>
        </p:nvSpPr>
        <p:spPr>
          <a:xfrm>
            <a:off x="1109609" y="1433245"/>
            <a:ext cx="4910191" cy="1200329"/>
          </a:xfrm>
          <a:prstGeom prst="rect">
            <a:avLst/>
          </a:prstGeom>
          <a:noFill/>
        </p:spPr>
        <p:txBody>
          <a:bodyPr wrap="square" rtlCol="0">
            <a:spAutoFit/>
          </a:bodyPr>
          <a:lstStyle/>
          <a:p>
            <a:r>
              <a:rPr lang="en-US"/>
              <a:t>TIF in Ohio is called an abatement, but in practice it does not work like an abatement since the business still pays “service fees” that are equal to what they would have paid in property taxes.</a:t>
            </a:r>
            <a:endParaRPr lang="en-US" dirty="0"/>
          </a:p>
        </p:txBody>
      </p:sp>
      <p:pic>
        <p:nvPicPr>
          <p:cNvPr id="9" name="Picture 8">
            <a:extLst>
              <a:ext uri="{FF2B5EF4-FFF2-40B4-BE49-F238E27FC236}">
                <a16:creationId xmlns:a16="http://schemas.microsoft.com/office/drawing/2014/main" id="{94AD2B92-DF58-48EE-AE1B-2B3EEE6EA69D}"/>
              </a:ext>
            </a:extLst>
          </p:cNvPr>
          <p:cNvPicPr>
            <a:picLocks noChangeAspect="1"/>
          </p:cNvPicPr>
          <p:nvPr/>
        </p:nvPicPr>
        <p:blipFill>
          <a:blip r:embed="rId4"/>
          <a:stretch>
            <a:fillRect/>
          </a:stretch>
        </p:blipFill>
        <p:spPr>
          <a:xfrm>
            <a:off x="112027" y="66256"/>
            <a:ext cx="1481456" cy="353599"/>
          </a:xfrm>
          <a:prstGeom prst="rect">
            <a:avLst/>
          </a:prstGeom>
        </p:spPr>
      </p:pic>
      <p:pic>
        <p:nvPicPr>
          <p:cNvPr id="10" name="Picture 9">
            <a:extLst>
              <a:ext uri="{FF2B5EF4-FFF2-40B4-BE49-F238E27FC236}">
                <a16:creationId xmlns:a16="http://schemas.microsoft.com/office/drawing/2014/main" id="{728049E4-7F45-4B28-8129-173C6B80DAE5}"/>
              </a:ext>
            </a:extLst>
          </p:cNvPr>
          <p:cNvPicPr>
            <a:picLocks noChangeAspect="1"/>
          </p:cNvPicPr>
          <p:nvPr/>
        </p:nvPicPr>
        <p:blipFill>
          <a:blip r:embed="rId5"/>
          <a:stretch>
            <a:fillRect/>
          </a:stretch>
        </p:blipFill>
        <p:spPr>
          <a:xfrm>
            <a:off x="7228410" y="78449"/>
            <a:ext cx="1755800" cy="341406"/>
          </a:xfrm>
          <a:prstGeom prst="rect">
            <a:avLst/>
          </a:prstGeom>
        </p:spPr>
      </p:pic>
    </p:spTree>
    <p:extLst>
      <p:ext uri="{BB962C8B-B14F-4D97-AF65-F5344CB8AC3E}">
        <p14:creationId xmlns:p14="http://schemas.microsoft.com/office/powerpoint/2010/main" val="579358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736" y="731270"/>
            <a:ext cx="8229600" cy="480233"/>
          </a:xfrm>
        </p:spPr>
        <p:txBody>
          <a:bodyPr>
            <a:normAutofit fontScale="90000"/>
          </a:bodyPr>
          <a:lstStyle/>
          <a:p>
            <a:r>
              <a:rPr lang="en-US" b="1" i="1" dirty="0"/>
              <a:t>Property Tax Abatement (Incentives) in Ohio</a:t>
            </a:r>
          </a:p>
        </p:txBody>
      </p:sp>
      <p:sp>
        <p:nvSpPr>
          <p:cNvPr id="3" name="Content Placeholder 2"/>
          <p:cNvSpPr>
            <a:spLocks noGrp="1"/>
          </p:cNvSpPr>
          <p:nvPr>
            <p:ph idx="1"/>
          </p:nvPr>
        </p:nvSpPr>
        <p:spPr>
          <a:xfrm>
            <a:off x="344185" y="1332418"/>
            <a:ext cx="8229600" cy="4469311"/>
          </a:xfrm>
        </p:spPr>
        <p:txBody>
          <a:bodyPr/>
          <a:lstStyle/>
          <a:p>
            <a:r>
              <a:rPr lang="en-US" sz="2400" dirty="0"/>
              <a:t>Two other Ohio tax incentives available in Ohio</a:t>
            </a:r>
          </a:p>
          <a:p>
            <a:pPr lvl="1"/>
            <a:r>
              <a:rPr lang="en-US" sz="2000" dirty="0"/>
              <a:t>Environmental Protection Abatements (EPA) that promote brownfield development</a:t>
            </a:r>
          </a:p>
          <a:p>
            <a:pPr lvl="2"/>
            <a:r>
              <a:rPr lang="en-US" sz="1600" dirty="0"/>
              <a:t>1/50</a:t>
            </a:r>
            <a:r>
              <a:rPr lang="en-US" sz="1600" baseline="30000" dirty="0"/>
              <a:t>th</a:t>
            </a:r>
            <a:r>
              <a:rPr lang="en-US" sz="1600" dirty="0"/>
              <a:t> use of CRA/EZ abatements</a:t>
            </a:r>
          </a:p>
          <a:p>
            <a:pPr lvl="1"/>
            <a:r>
              <a:rPr lang="en-US" sz="2000" dirty="0"/>
              <a:t>Job Creation Tax Credits (JCTCs)</a:t>
            </a:r>
          </a:p>
          <a:p>
            <a:pPr lvl="2"/>
            <a:r>
              <a:rPr lang="en-US" sz="1600" dirty="0"/>
              <a:t>Refundable credits against state individual income tax, corporate income taxes, and/or insurance premiums tax</a:t>
            </a:r>
          </a:p>
          <a:p>
            <a:pPr lvl="2"/>
            <a:r>
              <a:rPr lang="en-US" sz="1600" dirty="0"/>
              <a:t>Must demonstrate that the project will create/retain jobs, is economically sound, and that the incentive is a major factor in the decision to go forward with the project</a:t>
            </a:r>
          </a:p>
          <a:p>
            <a:pPr lvl="2"/>
            <a:r>
              <a:rPr lang="en-US" sz="1600" dirty="0"/>
              <a:t>Agreements spell out: (1)  duration (up to 15 years), (2) operate at the location for at least seven years or three years after the end of the incentive (whichever is greater), (3) tax credit (between 50 and 75 percentage of a firm’s new or retained payroll), (4) reporting requirements, (5) claw back provision, and (5) restricting relocation of jobs within the state </a:t>
            </a:r>
            <a:endParaRPr lang="en-US" sz="250" dirty="0"/>
          </a:p>
        </p:txBody>
      </p:sp>
      <p:sp>
        <p:nvSpPr>
          <p:cNvPr id="6" name="Date Placeholder 5"/>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Econ and Fiscal Impacts of Property Tax Abatement</a:t>
            </a:r>
            <a:endParaRPr lang="en-US" dirty="0"/>
          </a:p>
        </p:txBody>
      </p:sp>
      <p:sp>
        <p:nvSpPr>
          <p:cNvPr id="5" name="Slide Number Placeholder 4"/>
          <p:cNvSpPr>
            <a:spLocks noGrp="1"/>
          </p:cNvSpPr>
          <p:nvPr>
            <p:ph type="sldNum" sz="quarter" idx="12"/>
          </p:nvPr>
        </p:nvSpPr>
        <p:spPr/>
        <p:txBody>
          <a:bodyPr/>
          <a:lstStyle/>
          <a:p>
            <a:fld id="{95D459B3-FCCC-1E4E-B708-25B02D126E3F}" type="slidenum">
              <a:rPr lang="en-US" smtClean="0"/>
              <a:t>9</a:t>
            </a:fld>
            <a:endParaRPr lang="en-US"/>
          </a:p>
        </p:txBody>
      </p:sp>
      <p:pic>
        <p:nvPicPr>
          <p:cNvPr id="7" name="Picture 6"/>
          <p:cNvPicPr>
            <a:picLocks noChangeAspect="1"/>
          </p:cNvPicPr>
          <p:nvPr/>
        </p:nvPicPr>
        <p:blipFill>
          <a:blip r:embed="rId2"/>
          <a:stretch>
            <a:fillRect/>
          </a:stretch>
        </p:blipFill>
        <p:spPr>
          <a:xfrm>
            <a:off x="7263828" y="113284"/>
            <a:ext cx="1757091" cy="346350"/>
          </a:xfrm>
          <a:prstGeom prst="rect">
            <a:avLst/>
          </a:prstGeom>
        </p:spPr>
      </p:pic>
      <p:pic>
        <p:nvPicPr>
          <p:cNvPr id="9" name="Picture 8">
            <a:extLst>
              <a:ext uri="{FF2B5EF4-FFF2-40B4-BE49-F238E27FC236}">
                <a16:creationId xmlns:a16="http://schemas.microsoft.com/office/drawing/2014/main" id="{BA61A24A-1177-499E-AE62-C758556B05B6}"/>
              </a:ext>
            </a:extLst>
          </p:cNvPr>
          <p:cNvPicPr>
            <a:picLocks noChangeAspect="1"/>
          </p:cNvPicPr>
          <p:nvPr/>
        </p:nvPicPr>
        <p:blipFill>
          <a:blip r:embed="rId3"/>
          <a:stretch>
            <a:fillRect/>
          </a:stretch>
        </p:blipFill>
        <p:spPr>
          <a:xfrm>
            <a:off x="163397" y="94138"/>
            <a:ext cx="1481456" cy="353599"/>
          </a:xfrm>
          <a:prstGeom prst="rect">
            <a:avLst/>
          </a:prstGeom>
        </p:spPr>
      </p:pic>
    </p:spTree>
    <p:extLst>
      <p:ext uri="{BB962C8B-B14F-4D97-AF65-F5344CB8AC3E}">
        <p14:creationId xmlns:p14="http://schemas.microsoft.com/office/powerpoint/2010/main" val="3333167862"/>
      </p:ext>
    </p:extLst>
  </p:cSld>
  <p:clrMapOvr>
    <a:masterClrMapping/>
  </p:clrMapOvr>
</p:sld>
</file>

<file path=ppt/theme/theme1.xml><?xml version="1.0" encoding="utf-8"?>
<a:theme xmlns:a="http://schemas.openxmlformats.org/drawingml/2006/main" name="MSU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2067</TotalTime>
  <Words>2640</Words>
  <Application>Microsoft Office PowerPoint</Application>
  <PresentationFormat>On-screen Show (4:3)</PresentationFormat>
  <Paragraphs>454</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MS PGothic</vt:lpstr>
      <vt:lpstr>Arial</vt:lpstr>
      <vt:lpstr>Calibri</vt:lpstr>
      <vt:lpstr>Gotham Book</vt:lpstr>
      <vt:lpstr>Gotham-Bold</vt:lpstr>
      <vt:lpstr>Times New Roman</vt:lpstr>
      <vt:lpstr>Wingdings</vt:lpstr>
      <vt:lpstr>MSU Theme</vt:lpstr>
      <vt:lpstr>The Economic and Fiscal Impacts of Property Tax Abatement in a Large Ohio County</vt:lpstr>
      <vt:lpstr>Acknowledgements</vt:lpstr>
      <vt:lpstr>Takeaways</vt:lpstr>
      <vt:lpstr>Takeaways</vt:lpstr>
      <vt:lpstr>Background</vt:lpstr>
      <vt:lpstr>Property Tax Abatement (Incentives) in Ohio</vt:lpstr>
      <vt:lpstr>Property Tax Abatement (Incentives) in Ohio</vt:lpstr>
      <vt:lpstr>PowerPoint Presentation</vt:lpstr>
      <vt:lpstr>Property Tax Abatement (Incentives) in Ohio</vt:lpstr>
      <vt:lpstr>Simple Model</vt:lpstr>
      <vt:lpstr>PowerPoint Presentation</vt:lpstr>
      <vt:lpstr>PowerPoint Presentation</vt:lpstr>
      <vt:lpstr>PowerPoint Presentation</vt:lpstr>
      <vt:lpstr>PowerPoint Presentation</vt:lpstr>
      <vt:lpstr>Conclusion</vt:lpstr>
      <vt:lpstr>Policy Implications</vt:lpstr>
    </vt:vector>
  </TitlesOfParts>
  <Company>MSU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of Property Tax Incidence in California Forty Years after Proposition 13</dc:title>
  <dc:creator>Ron Fisher</dc:creator>
  <cp:lastModifiedBy>sac65434@saclink.csus.edu</cp:lastModifiedBy>
  <cp:revision>64</cp:revision>
  <cp:lastPrinted>2017-11-04T15:41:30Z</cp:lastPrinted>
  <dcterms:created xsi:type="dcterms:W3CDTF">2017-10-19T17:20:18Z</dcterms:created>
  <dcterms:modified xsi:type="dcterms:W3CDTF">2017-11-04T18:35:32Z</dcterms:modified>
</cp:coreProperties>
</file>