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98" r:id="rId3"/>
    <p:sldId id="300" r:id="rId4"/>
    <p:sldId id="299" r:id="rId5"/>
    <p:sldId id="285" r:id="rId6"/>
    <p:sldId id="286" r:id="rId7"/>
    <p:sldId id="273" r:id="rId8"/>
    <p:sldId id="280" r:id="rId9"/>
    <p:sldId id="292" r:id="rId10"/>
    <p:sldId id="294" r:id="rId11"/>
    <p:sldId id="290" r:id="rId12"/>
    <p:sldId id="293" r:id="rId13"/>
    <p:sldId id="295" r:id="rId14"/>
    <p:sldId id="296" r:id="rId15"/>
    <p:sldId id="271" r:id="rId16"/>
    <p:sldId id="283" r:id="rId17"/>
    <p:sldId id="277" r:id="rId18"/>
    <p:sldId id="291" r:id="rId19"/>
    <p:sldId id="284" r:id="rId20"/>
    <p:sldId id="281" r:id="rId21"/>
    <p:sldId id="282" r:id="rId22"/>
    <p:sldId id="29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84" d="100"/>
          <a:sy n="84" d="100"/>
        </p:scale>
        <p:origin x="144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0C9A7E-C66C-4B19-BC20-A923E4AC02B1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4934A7-F92D-449E-BE03-9F8BB5D38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79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A0D988-1861-4C52-930C-AE509E44B082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1B5478-DB26-48CD-BC86-174AAC6FD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2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5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5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2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9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5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5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9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3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169B0-C3D1-4CEE-A7D9-CBFDCEC1AECA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D2FFC-AA1E-4418-99FD-3101BA82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05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0574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800" dirty="0" smtClean="0">
                <a:latin typeface="Arial Rounded MT Bold" panose="020F0704030504030204" pitchFamily="34" charset="0"/>
              </a:rPr>
              <a:t>Learning to Live </a:t>
            </a:r>
            <a:br>
              <a:rPr lang="en-US" altLang="en-US" sz="4800" dirty="0" smtClean="0">
                <a:latin typeface="Arial Rounded MT Bold" panose="020F0704030504030204" pitchFamily="34" charset="0"/>
              </a:rPr>
            </a:br>
            <a:r>
              <a:rPr lang="en-US" altLang="en-US" sz="4800" u="sng" dirty="0" smtClean="0">
                <a:latin typeface="Arial Rounded MT Bold" panose="020F0704030504030204" pitchFamily="34" charset="0"/>
              </a:rPr>
              <a:t>Without</a:t>
            </a:r>
            <a:r>
              <a:rPr lang="en-US" altLang="en-US" sz="4800" dirty="0" smtClean="0">
                <a:latin typeface="Arial Rounded MT Bold" panose="020F0704030504030204" pitchFamily="34" charset="0"/>
              </a:rPr>
              <a:t> Form 1040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8153400" cy="3657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Katie Pratt</a:t>
            </a:r>
          </a:p>
          <a:p>
            <a:pPr eaLnBrk="1" hangingPunct="1"/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Professor of Law and Sayre </a:t>
            </a:r>
            <a:r>
              <a:rPr lang="en-US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Macneil</a:t>
            </a:r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Fellow</a:t>
            </a:r>
          </a:p>
          <a:p>
            <a:pPr eaLnBrk="1" hangingPunct="1"/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Loyola Law School Los Angeles</a:t>
            </a:r>
          </a:p>
          <a:p>
            <a:pPr eaLnBrk="1" hangingPunct="1"/>
            <a:r>
              <a:rPr lang="en-US" alt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NTA Annual Meeting</a:t>
            </a:r>
          </a:p>
          <a:p>
            <a:pPr eaLnBrk="1" hangingPunct="1"/>
            <a:r>
              <a:rPr lang="en-US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November 9, 2017</a:t>
            </a:r>
          </a:p>
        </p:txBody>
      </p:sp>
    </p:spTree>
    <p:extLst>
      <p:ext uri="{BB962C8B-B14F-4D97-AF65-F5344CB8AC3E}">
        <p14:creationId xmlns:p14="http://schemas.microsoft.com/office/powerpoint/2010/main" val="20605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Income </a:t>
            </a:r>
            <a:r>
              <a:rPr lang="en-US" sz="3600" b="1" dirty="0" smtClean="0"/>
              <a:t>verification function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924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 smtClean="0"/>
              <a:t>If we keep Form 1040</a:t>
            </a:r>
          </a:p>
          <a:p>
            <a:pPr lvl="1"/>
            <a:r>
              <a:rPr lang="en-US" sz="3200" dirty="0" smtClean="0"/>
              <a:t>We could simplify Form 1040 filing with</a:t>
            </a:r>
          </a:p>
          <a:p>
            <a:pPr lvl="2"/>
            <a:r>
              <a:rPr lang="en-US" sz="3200" dirty="0" smtClean="0"/>
              <a:t>Federal “ready-return” </a:t>
            </a:r>
            <a:r>
              <a:rPr lang="en-US" sz="3200" dirty="0" smtClean="0"/>
              <a:t>tax reconciliation</a:t>
            </a:r>
            <a:endParaRPr lang="en-US" sz="3200" dirty="0" smtClean="0"/>
          </a:p>
          <a:p>
            <a:pPr lvl="2"/>
            <a:r>
              <a:rPr lang="en-US" sz="3200" dirty="0" smtClean="0"/>
              <a:t>Simpler individual income tax rules </a:t>
            </a:r>
          </a:p>
          <a:p>
            <a:pPr lvl="3"/>
            <a:r>
              <a:rPr lang="en-US" sz="3200" dirty="0" smtClean="0"/>
              <a:t>Increase SD</a:t>
            </a:r>
          </a:p>
          <a:p>
            <a:pPr lvl="3"/>
            <a:r>
              <a:rPr lang="en-US" sz="3200" dirty="0" smtClean="0"/>
              <a:t>Phase out IDs</a:t>
            </a:r>
          </a:p>
          <a:p>
            <a:pPr lvl="3"/>
            <a:r>
              <a:rPr lang="en-US" sz="3200" dirty="0" smtClean="0"/>
              <a:t>Eliminate TEs</a:t>
            </a:r>
          </a:p>
          <a:p>
            <a:r>
              <a:rPr lang="en-US" sz="3500" dirty="0"/>
              <a:t>I</a:t>
            </a:r>
            <a:r>
              <a:rPr lang="en-US" sz="3500" dirty="0" smtClean="0"/>
              <a:t>f </a:t>
            </a:r>
            <a:r>
              <a:rPr lang="en-US" sz="3500" dirty="0"/>
              <a:t>millions of Form 1040s disappear, what would substitute for Form 1040?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69042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Income </a:t>
            </a:r>
            <a:r>
              <a:rPr lang="en-US" sz="3600" b="1" dirty="0" smtClean="0"/>
              <a:t>verification function: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Substitutes </a:t>
            </a:r>
            <a:r>
              <a:rPr lang="en-US" sz="3600" b="1" dirty="0"/>
              <a:t>for Form </a:t>
            </a:r>
            <a:r>
              <a:rPr lang="en-US" sz="3600" b="1" dirty="0" smtClean="0"/>
              <a:t>1040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dirty="0"/>
              <a:t>I</a:t>
            </a:r>
            <a:r>
              <a:rPr lang="en-US" dirty="0" smtClean="0"/>
              <a:t>ncome verification</a:t>
            </a:r>
            <a:r>
              <a:rPr lang="en-US" dirty="0"/>
              <a:t> </a:t>
            </a:r>
            <a:r>
              <a:rPr lang="en-US" dirty="0" smtClean="0"/>
              <a:t>substitute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Current third-party reporting (e.g., W-2s and 1099s) could substitute for Form 1040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Keep </a:t>
            </a:r>
            <a:r>
              <a:rPr lang="en-US" dirty="0" smtClean="0"/>
              <a:t>federal third-party </a:t>
            </a:r>
            <a:r>
              <a:rPr lang="en-US" dirty="0" smtClean="0"/>
              <a:t>info reporting even if </a:t>
            </a:r>
            <a:r>
              <a:rPr lang="en-US" dirty="0" smtClean="0"/>
              <a:t>millions of Form 1040 tax returns </a:t>
            </a:r>
            <a:r>
              <a:rPr lang="en-US" dirty="0" smtClean="0"/>
              <a:t>disappear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Alternative: Opportunity to develop </a:t>
            </a:r>
            <a:r>
              <a:rPr lang="en-US" dirty="0" smtClean="0"/>
              <a:t>better standardized forms of financial statements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Take into account information </a:t>
            </a:r>
            <a:r>
              <a:rPr lang="en-US" sz="2800" dirty="0" smtClean="0"/>
              <a:t>currently omitted from tax returns</a:t>
            </a:r>
          </a:p>
          <a:p>
            <a:pPr lvl="2">
              <a:spcBef>
                <a:spcPts val="600"/>
              </a:spcBef>
            </a:pPr>
            <a:r>
              <a:rPr lang="en-US" sz="2800" dirty="0" smtClean="0"/>
              <a:t>Federal tax info is not the only info that matters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47135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554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Develop standardized </a:t>
            </a:r>
            <a:br>
              <a:rPr lang="en-US" sz="3600" b="1" dirty="0" smtClean="0"/>
            </a:br>
            <a:r>
              <a:rPr lang="en-US" sz="3600" b="1" dirty="0" smtClean="0"/>
              <a:t>financial statements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81200"/>
            <a:ext cx="6477000" cy="46482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Use technology to develop </a:t>
            </a:r>
            <a:r>
              <a:rPr lang="en-US" sz="3400" dirty="0" smtClean="0"/>
              <a:t>standardized financial </a:t>
            </a:r>
            <a:r>
              <a:rPr lang="en-US" sz="3400" dirty="0" smtClean="0"/>
              <a:t>statements</a:t>
            </a:r>
          </a:p>
          <a:p>
            <a:pPr lvl="1"/>
            <a:r>
              <a:rPr lang="en-US" sz="3400" dirty="0" smtClean="0"/>
              <a:t>Income statement </a:t>
            </a:r>
          </a:p>
          <a:p>
            <a:pPr lvl="1"/>
            <a:r>
              <a:rPr lang="en-US" sz="3400" dirty="0" smtClean="0"/>
              <a:t>Balance sheet</a:t>
            </a:r>
          </a:p>
          <a:p>
            <a:pPr lvl="1"/>
            <a:r>
              <a:rPr lang="en-US" sz="3400" dirty="0" smtClean="0"/>
              <a:t>Statement of cash flows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13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839200" cy="1295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Develop standardized </a:t>
            </a:r>
            <a:br>
              <a:rPr lang="en-US" sz="3600" b="1" dirty="0" smtClean="0"/>
            </a:br>
            <a:r>
              <a:rPr lang="en-US" sz="3600" b="1" dirty="0" smtClean="0"/>
              <a:t>financial statements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82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Standardized financial statements could</a:t>
            </a:r>
          </a:p>
          <a:p>
            <a:pPr lvl="1"/>
            <a:r>
              <a:rPr lang="en-US" sz="3200" dirty="0" smtClean="0"/>
              <a:t>Serve the income verification function</a:t>
            </a:r>
          </a:p>
          <a:p>
            <a:pPr lvl="1"/>
            <a:r>
              <a:rPr lang="en-US" sz="3200" dirty="0" smtClean="0"/>
              <a:t>Help </a:t>
            </a:r>
            <a:r>
              <a:rPr lang="en-US" sz="3200" dirty="0"/>
              <a:t>households </a:t>
            </a:r>
            <a:r>
              <a:rPr lang="en-US" sz="3200" dirty="0" smtClean="0"/>
              <a:t>budget and save</a:t>
            </a:r>
            <a:endParaRPr lang="en-US" sz="3200" dirty="0"/>
          </a:p>
          <a:p>
            <a:pPr lvl="1"/>
            <a:r>
              <a:rPr lang="en-US" sz="3200" dirty="0" smtClean="0"/>
              <a:t>Consolidate financial information</a:t>
            </a:r>
            <a:endParaRPr lang="en-US" sz="3200" dirty="0"/>
          </a:p>
          <a:p>
            <a:pPr lvl="1"/>
            <a:r>
              <a:rPr lang="en-US" sz="3200" dirty="0" smtClean="0"/>
              <a:t>Streamline benefit </a:t>
            </a:r>
            <a:r>
              <a:rPr lang="en-US" sz="3200" dirty="0"/>
              <a:t>program </a:t>
            </a:r>
            <a:r>
              <a:rPr lang="en-US" sz="3200" dirty="0" smtClean="0"/>
              <a:t>application</a:t>
            </a:r>
          </a:p>
          <a:p>
            <a:pPr lvl="1"/>
            <a:r>
              <a:rPr lang="en-US" sz="3200" dirty="0" smtClean="0"/>
              <a:t>Increase benefit program uptake</a:t>
            </a:r>
          </a:p>
          <a:p>
            <a:pPr lvl="1"/>
            <a:r>
              <a:rPr lang="en-US" sz="3200" dirty="0"/>
              <a:t>Reduce benefit </a:t>
            </a:r>
            <a:r>
              <a:rPr lang="en-US" sz="3200" dirty="0" smtClean="0"/>
              <a:t>program administrative </a:t>
            </a:r>
            <a:r>
              <a:rPr lang="en-US" sz="3200" dirty="0"/>
              <a:t>costs </a:t>
            </a:r>
            <a:endParaRPr lang="en-US" sz="3200" dirty="0" smtClean="0"/>
          </a:p>
          <a:p>
            <a:pPr lvl="1"/>
            <a:r>
              <a:rPr lang="en-US" sz="3200" dirty="0" smtClean="0"/>
              <a:t>Reduce benefit program “fraud” &amp; error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98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Relationship between financial info </a:t>
            </a:r>
            <a:br>
              <a:rPr lang="en-US" sz="3600" b="1" dirty="0" smtClean="0"/>
            </a:br>
            <a:r>
              <a:rPr lang="en-US" sz="3600" b="1" dirty="0" smtClean="0"/>
              <a:t>and benefit </a:t>
            </a:r>
            <a:r>
              <a:rPr lang="en-US" sz="3600" b="1" dirty="0"/>
              <a:t>p</a:t>
            </a:r>
            <a:r>
              <a:rPr lang="en-US" sz="3600" b="1" dirty="0" smtClean="0"/>
              <a:t>rogram eligibility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724400"/>
          </a:xfrm>
        </p:spPr>
        <p:txBody>
          <a:bodyPr>
            <a:normAutofit/>
          </a:bodyPr>
          <a:lstStyle/>
          <a:p>
            <a:r>
              <a:rPr lang="en-US" dirty="0"/>
              <a:t>B</a:t>
            </a:r>
            <a:r>
              <a:rPr lang="en-US" dirty="0" smtClean="0"/>
              <a:t>enefit program eligibility rules require info re:</a:t>
            </a:r>
          </a:p>
          <a:p>
            <a:pPr lvl="1"/>
            <a:r>
              <a:rPr lang="en-US" sz="3200" dirty="0" smtClean="0"/>
              <a:t>Income (including transfers)</a:t>
            </a:r>
          </a:p>
          <a:p>
            <a:pPr lvl="1"/>
            <a:r>
              <a:rPr lang="en-US" sz="3200" dirty="0"/>
              <a:t>B</a:t>
            </a:r>
            <a:r>
              <a:rPr lang="en-US" sz="3200" dirty="0" smtClean="0"/>
              <a:t>alance sheet (net worth)</a:t>
            </a:r>
          </a:p>
          <a:p>
            <a:pPr lvl="1"/>
            <a:r>
              <a:rPr lang="en-US" sz="3200" dirty="0" smtClean="0"/>
              <a:t>Cash flows (liquidity)</a:t>
            </a:r>
          </a:p>
          <a:p>
            <a:r>
              <a:rPr lang="en-US" dirty="0" smtClean="0"/>
              <a:t>Economic unit </a:t>
            </a:r>
            <a:r>
              <a:rPr lang="en-US" dirty="0" smtClean="0"/>
              <a:t>varies program to program</a:t>
            </a:r>
            <a:endParaRPr lang="en-US" dirty="0" smtClean="0"/>
          </a:p>
          <a:p>
            <a:r>
              <a:rPr lang="en-US" dirty="0" err="1"/>
              <a:t>P</a:t>
            </a:r>
            <a:r>
              <a:rPr lang="en-US" dirty="0" err="1" smtClean="0"/>
              <a:t>haseouts</a:t>
            </a:r>
            <a:r>
              <a:rPr lang="en-US" dirty="0" smtClean="0"/>
              <a:t> </a:t>
            </a:r>
            <a:r>
              <a:rPr lang="en-US" dirty="0" smtClean="0"/>
              <a:t>vary program to program</a:t>
            </a:r>
            <a:endParaRPr lang="en-US" dirty="0" smtClean="0"/>
          </a:p>
          <a:p>
            <a:pPr lvl="1"/>
            <a:r>
              <a:rPr lang="en-US" sz="3200" dirty="0" smtClean="0"/>
              <a:t>Interaction of programs results in effective tax rates in excess of 100% in the </a:t>
            </a:r>
            <a:r>
              <a:rPr lang="en-US" sz="3200" dirty="0" err="1" smtClean="0"/>
              <a:t>phaseout</a:t>
            </a:r>
            <a:r>
              <a:rPr lang="en-US" sz="3200" dirty="0" smtClean="0"/>
              <a:t> ranges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17348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Eliminating mass Form 1040 filing </a:t>
            </a:r>
            <a:br>
              <a:rPr lang="en-US" sz="3600" b="1" dirty="0" smtClean="0"/>
            </a:br>
            <a:r>
              <a:rPr lang="en-US" sz="3600" b="1" dirty="0" smtClean="0"/>
              <a:t>could facilitate reform of “bad” 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Opportunity: </a:t>
            </a:r>
            <a:r>
              <a:rPr lang="en-US" sz="3000" dirty="0" err="1" smtClean="0"/>
              <a:t>Graetz</a:t>
            </a:r>
            <a:r>
              <a:rPr lang="en-US" sz="3000" dirty="0" smtClean="0"/>
              <a:t> argues that his proposal would facilitate reform (elimination) of most TEs</a:t>
            </a:r>
          </a:p>
          <a:p>
            <a:r>
              <a:rPr lang="en-US" sz="3000" dirty="0" smtClean="0"/>
              <a:t>Risk: TE pigs will be back for more</a:t>
            </a:r>
          </a:p>
          <a:p>
            <a:r>
              <a:rPr lang="en-US" sz="3000" dirty="0" smtClean="0"/>
              <a:t>S</a:t>
            </a:r>
            <a:r>
              <a:rPr lang="en-US" sz="3000" dirty="0" smtClean="0"/>
              <a:t>hore </a:t>
            </a:r>
            <a:r>
              <a:rPr lang="en-US" sz="3000" dirty="0" smtClean="0"/>
              <a:t>up general elimination of TEs </a:t>
            </a:r>
          </a:p>
          <a:p>
            <a:pPr lvl="1"/>
            <a:r>
              <a:rPr lang="en-US" sz="3000" dirty="0" smtClean="0"/>
              <a:t>Enact “framework legislation” </a:t>
            </a:r>
          </a:p>
          <a:p>
            <a:pPr lvl="1"/>
            <a:r>
              <a:rPr lang="en-US" sz="3000" dirty="0"/>
              <a:t>F</a:t>
            </a:r>
            <a:r>
              <a:rPr lang="en-US" sz="3000" dirty="0" smtClean="0"/>
              <a:t>or new TEs, require </a:t>
            </a:r>
          </a:p>
          <a:p>
            <a:pPr lvl="2"/>
            <a:r>
              <a:rPr lang="en-US" sz="3000" dirty="0" smtClean="0"/>
              <a:t>Congressional statement of p</a:t>
            </a:r>
            <a:r>
              <a:rPr lang="en-US" sz="3000" dirty="0"/>
              <a:t>u</a:t>
            </a:r>
            <a:r>
              <a:rPr lang="en-US" sz="3000" dirty="0" smtClean="0"/>
              <a:t>rpose, </a:t>
            </a:r>
          </a:p>
          <a:p>
            <a:pPr lvl="2"/>
            <a:r>
              <a:rPr lang="en-US" sz="3000" dirty="0" smtClean="0"/>
              <a:t>Measurable outcomes, and</a:t>
            </a:r>
          </a:p>
          <a:p>
            <a:pPr lvl="2"/>
            <a:r>
              <a:rPr lang="en-US" sz="3000" dirty="0"/>
              <a:t>P</a:t>
            </a:r>
            <a:r>
              <a:rPr lang="en-US" sz="3000" dirty="0" smtClean="0"/>
              <a:t>eriodic performance review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913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Eliminating </a:t>
            </a:r>
            <a:r>
              <a:rPr lang="en-US" sz="3600" b="1" dirty="0"/>
              <a:t>mass Form 1040 </a:t>
            </a:r>
            <a:r>
              <a:rPr lang="en-US" sz="3600" b="1" dirty="0" smtClean="0"/>
              <a:t>filing </a:t>
            </a:r>
            <a:br>
              <a:rPr lang="en-US" sz="3600" b="1" dirty="0" smtClean="0"/>
            </a:br>
            <a:r>
              <a:rPr lang="en-US" sz="3600" b="1" dirty="0" smtClean="0"/>
              <a:t>requires reform of “good” TEs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Keep and possibly increase anti-poverty subsidies </a:t>
            </a:r>
          </a:p>
          <a:p>
            <a:pPr lvl="1"/>
            <a:r>
              <a:rPr lang="en-US" dirty="0" smtClean="0"/>
              <a:t>Existing subsidies (EITC &amp; CTC) need to be administered and delivered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nti-poverty subsidies may need to be increased, e.g., if new federal VAT is enacted</a:t>
            </a:r>
          </a:p>
          <a:p>
            <a:r>
              <a:rPr lang="en-US" dirty="0" smtClean="0"/>
              <a:t>Opportunities</a:t>
            </a:r>
            <a:endParaRPr lang="en-US" dirty="0"/>
          </a:p>
          <a:p>
            <a:pPr lvl="1"/>
            <a:r>
              <a:rPr lang="en-US" dirty="0"/>
              <a:t>Reform existing anti-poverty TEs: EITC &amp; CTC</a:t>
            </a:r>
          </a:p>
          <a:p>
            <a:pPr lvl="1"/>
            <a:r>
              <a:rPr lang="en-US" dirty="0" err="1" smtClean="0"/>
              <a:t>Graetz</a:t>
            </a:r>
            <a:r>
              <a:rPr lang="en-US" dirty="0" smtClean="0"/>
              <a:t> plan </a:t>
            </a:r>
            <a:r>
              <a:rPr lang="en-US" dirty="0"/>
              <a:t>envisions new </a:t>
            </a:r>
            <a:r>
              <a:rPr lang="en-US" dirty="0" err="1"/>
              <a:t>regressivity</a:t>
            </a:r>
            <a:r>
              <a:rPr lang="en-US" dirty="0"/>
              <a:t> </a:t>
            </a:r>
            <a:r>
              <a:rPr lang="en-US" dirty="0" smtClean="0"/>
              <a:t>offsets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ew </a:t>
            </a:r>
            <a:r>
              <a:rPr lang="en-US" dirty="0"/>
              <a:t>conditional or universal “basic income” </a:t>
            </a:r>
            <a:r>
              <a:rPr lang="en-US" dirty="0" smtClean="0"/>
              <a:t>proposals</a:t>
            </a:r>
            <a:endParaRPr lang="en-US" dirty="0"/>
          </a:p>
          <a:p>
            <a:r>
              <a:rPr lang="en-US" dirty="0" smtClean="0"/>
              <a:t>Risks: Concerns regarding costs, salience, political economy, symbolism, </a:t>
            </a:r>
            <a:r>
              <a:rPr lang="en-US" dirty="0"/>
              <a:t>“optics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2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 err="1" smtClean="0"/>
              <a:t>Graetz</a:t>
            </a:r>
            <a:r>
              <a:rPr lang="en-US" sz="3800" b="1" dirty="0" smtClean="0"/>
              <a:t> proposal for EITC reform</a:t>
            </a:r>
            <a:endParaRPr lang="en-US" sz="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43800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Graetz</a:t>
            </a:r>
            <a:r>
              <a:rPr lang="en-US" dirty="0" smtClean="0"/>
              <a:t> proposes new forms of </a:t>
            </a:r>
            <a:r>
              <a:rPr lang="en-US" dirty="0" err="1" smtClean="0"/>
              <a:t>regressivity</a:t>
            </a:r>
            <a:r>
              <a:rPr lang="en-US" dirty="0" smtClean="0"/>
              <a:t> </a:t>
            </a:r>
            <a:r>
              <a:rPr lang="en-US" dirty="0" smtClean="0"/>
              <a:t>offsets ─ not </a:t>
            </a:r>
            <a:r>
              <a:rPr lang="en-US" dirty="0" smtClean="0"/>
              <a:t>based on filing Form </a:t>
            </a:r>
            <a:r>
              <a:rPr lang="en-US" dirty="0" smtClean="0"/>
              <a:t>1040:</a:t>
            </a:r>
            <a:endParaRPr lang="en-US" dirty="0" smtClean="0"/>
          </a:p>
          <a:p>
            <a:pPr lvl="1"/>
            <a:r>
              <a:rPr lang="en-US" sz="3200" dirty="0"/>
              <a:t>E</a:t>
            </a:r>
            <a:r>
              <a:rPr lang="en-US" sz="3200" dirty="0" smtClean="0"/>
              <a:t>mployers divert $ from aggregate payroll tax collections to </a:t>
            </a:r>
          </a:p>
          <a:p>
            <a:pPr lvl="2"/>
            <a:r>
              <a:rPr lang="en-US" sz="3200" dirty="0"/>
              <a:t>P</a:t>
            </a:r>
            <a:r>
              <a:rPr lang="en-US" sz="3200" dirty="0" smtClean="0"/>
              <a:t>ay employees benefits, or</a:t>
            </a:r>
          </a:p>
          <a:p>
            <a:pPr lvl="2"/>
            <a:r>
              <a:rPr lang="en-US" sz="3200" dirty="0"/>
              <a:t>R</a:t>
            </a:r>
            <a:r>
              <a:rPr lang="en-US" sz="3200" dirty="0" smtClean="0"/>
              <a:t>educe payroll taxes of benefit recipients, or</a:t>
            </a:r>
          </a:p>
          <a:p>
            <a:pPr lvl="1"/>
            <a:r>
              <a:rPr lang="en-US" sz="3200" dirty="0" smtClean="0"/>
              <a:t>Government sends benefit recipients “smart” cards </a:t>
            </a:r>
          </a:p>
        </p:txBody>
      </p:sp>
    </p:spTree>
    <p:extLst>
      <p:ext uri="{BB962C8B-B14F-4D97-AF65-F5344CB8AC3E}">
        <p14:creationId xmlns:p14="http://schemas.microsoft.com/office/powerpoint/2010/main" val="6482285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219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If new VAT, consider </a:t>
            </a:r>
            <a:r>
              <a:rPr lang="en-US" sz="3600" b="1" dirty="0" err="1" smtClean="0"/>
              <a:t>regressivity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offsets for </a:t>
            </a:r>
            <a:r>
              <a:rPr lang="en-US" sz="3600" b="1" u="sng" dirty="0" smtClean="0"/>
              <a:t>unemployed</a:t>
            </a:r>
            <a:r>
              <a:rPr lang="en-US" sz="3600" b="1" dirty="0" smtClean="0"/>
              <a:t> </a:t>
            </a:r>
            <a:r>
              <a:rPr lang="en-US" sz="3600" b="1" dirty="0"/>
              <a:t>p</a:t>
            </a:r>
            <a:r>
              <a:rPr lang="en-US" sz="3600" b="1" dirty="0" smtClean="0"/>
              <a:t>ersons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EITC does not help unemployed </a:t>
            </a:r>
            <a:r>
              <a:rPr lang="en-US" sz="3000" dirty="0" smtClean="0"/>
              <a:t>persons</a:t>
            </a:r>
          </a:p>
          <a:p>
            <a:pPr lvl="1"/>
            <a:r>
              <a:rPr lang="en-US" sz="3000" dirty="0"/>
              <a:t>R</a:t>
            </a:r>
            <a:r>
              <a:rPr lang="en-US" sz="3000" dirty="0" smtClean="0"/>
              <a:t>eplacement </a:t>
            </a:r>
            <a:r>
              <a:rPr lang="en-US" sz="3000" dirty="0"/>
              <a:t>might not help unemployed </a:t>
            </a:r>
            <a:r>
              <a:rPr lang="en-US" sz="3000" dirty="0" smtClean="0"/>
              <a:t>persons</a:t>
            </a:r>
          </a:p>
          <a:p>
            <a:r>
              <a:rPr lang="en-US" sz="3000" dirty="0" smtClean="0"/>
              <a:t>Could: </a:t>
            </a:r>
          </a:p>
          <a:p>
            <a:pPr lvl="1"/>
            <a:r>
              <a:rPr lang="en-US" sz="3000" dirty="0"/>
              <a:t>I</a:t>
            </a:r>
            <a:r>
              <a:rPr lang="en-US" sz="3000" dirty="0" smtClean="0"/>
              <a:t>ncrease other anti-poverty subsidies, e.g. SNAP</a:t>
            </a:r>
          </a:p>
          <a:p>
            <a:pPr lvl="1"/>
            <a:r>
              <a:rPr lang="en-US" sz="3000" dirty="0"/>
              <a:t>E</a:t>
            </a:r>
            <a:r>
              <a:rPr lang="en-US" sz="3000" dirty="0" smtClean="0"/>
              <a:t>xempt necessary goods from new VAT</a:t>
            </a:r>
          </a:p>
          <a:p>
            <a:pPr lvl="1"/>
            <a:r>
              <a:rPr lang="en-US" sz="3000" dirty="0"/>
              <a:t>P</a:t>
            </a:r>
            <a:r>
              <a:rPr lang="en-US" sz="3000" dirty="0" smtClean="0"/>
              <a:t>rovide for universal VAT “</a:t>
            </a:r>
            <a:r>
              <a:rPr lang="en-US" sz="3000" dirty="0" err="1" smtClean="0"/>
              <a:t>prebates</a:t>
            </a:r>
            <a:r>
              <a:rPr lang="en-US" sz="3000" dirty="0" smtClean="0"/>
              <a:t>”</a:t>
            </a:r>
          </a:p>
          <a:p>
            <a:pPr lvl="1"/>
            <a:r>
              <a:rPr lang="en-US" sz="3000" dirty="0" smtClean="0"/>
              <a:t>Provide for conditional or universal </a:t>
            </a:r>
            <a:r>
              <a:rPr lang="en-US" sz="3000" dirty="0" smtClean="0"/>
              <a:t>basic income </a:t>
            </a:r>
            <a:r>
              <a:rPr lang="en-US" sz="3000" dirty="0" smtClean="0"/>
              <a:t>instead of EITC conditioned on paid work</a:t>
            </a:r>
          </a:p>
          <a:p>
            <a:r>
              <a:rPr lang="en-US" sz="3000" dirty="0" smtClean="0"/>
              <a:t>Unemployed persons include disabled, elderly, students, unpaid caregivers, workers in transition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753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Opportunity: Rethink </a:t>
            </a:r>
            <a:br>
              <a:rPr lang="en-US" sz="3600" b="1" dirty="0" smtClean="0"/>
            </a:br>
            <a:r>
              <a:rPr lang="en-US" sz="3600" b="1" dirty="0" smtClean="0"/>
              <a:t>design of </a:t>
            </a:r>
            <a:r>
              <a:rPr lang="en-US" sz="3600" b="1" dirty="0"/>
              <a:t>anti-poverty 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Rethink EITC &amp; </a:t>
            </a:r>
            <a:r>
              <a:rPr lang="en-US" sz="2800" dirty="0"/>
              <a:t>CTC </a:t>
            </a:r>
            <a:r>
              <a:rPr lang="en-US" sz="2800" dirty="0" smtClean="0"/>
              <a:t>rules</a:t>
            </a:r>
            <a:endParaRPr lang="en-US" sz="2800" dirty="0"/>
          </a:p>
          <a:p>
            <a:pPr lvl="1"/>
            <a:r>
              <a:rPr lang="en-US" dirty="0"/>
              <a:t>Payment intervals</a:t>
            </a:r>
          </a:p>
          <a:p>
            <a:pPr lvl="1"/>
            <a:r>
              <a:rPr lang="en-US" dirty="0" smtClean="0"/>
              <a:t>Eligibility requirements</a:t>
            </a:r>
            <a:endParaRPr lang="en-US" dirty="0"/>
          </a:p>
          <a:p>
            <a:pPr lvl="1"/>
            <a:r>
              <a:rPr lang="en-US" dirty="0"/>
              <a:t>P</a:t>
            </a:r>
            <a:r>
              <a:rPr lang="en-US" dirty="0" smtClean="0"/>
              <a:t>er household or per person benefit structure</a:t>
            </a:r>
          </a:p>
          <a:p>
            <a:pPr lvl="1"/>
            <a:r>
              <a:rPr lang="en-US" dirty="0" err="1" smtClean="0"/>
              <a:t>Phaseout</a:t>
            </a:r>
            <a:r>
              <a:rPr lang="en-US" dirty="0" smtClean="0"/>
              <a:t> of benefits</a:t>
            </a:r>
          </a:p>
          <a:p>
            <a:pPr lvl="1"/>
            <a:r>
              <a:rPr lang="en-US" dirty="0" smtClean="0"/>
              <a:t>Delivery mechanism</a:t>
            </a:r>
          </a:p>
          <a:p>
            <a:r>
              <a:rPr lang="en-US" sz="2800" dirty="0" smtClean="0"/>
              <a:t>Promote liquidity/savings so TPs can cope with income volatility &amp; economic shocks</a:t>
            </a:r>
            <a:endParaRPr lang="en-US" sz="2800" dirty="0"/>
          </a:p>
          <a:p>
            <a:r>
              <a:rPr lang="en-US" sz="2800" dirty="0"/>
              <a:t>Reduce EITC “fraud” </a:t>
            </a:r>
            <a:r>
              <a:rPr lang="en-US" sz="2800" dirty="0" smtClean="0"/>
              <a:t>rate &amp; IRS cost of administration</a:t>
            </a:r>
          </a:p>
          <a:p>
            <a:r>
              <a:rPr lang="en-US" sz="2800" dirty="0" smtClean="0"/>
              <a:t>Alternatives: basic income; increase minimum wage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02880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Impetus for</a:t>
            </a:r>
            <a:r>
              <a:rPr lang="en-US" sz="3600" b="1" dirty="0" smtClean="0"/>
              <a:t> </a:t>
            </a:r>
            <a:r>
              <a:rPr lang="en-US" sz="3600" b="1" dirty="0" smtClean="0"/>
              <a:t>the paper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17638"/>
            <a:ext cx="7772400" cy="49831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 smtClean="0"/>
              <a:t>Graetz</a:t>
            </a:r>
            <a:r>
              <a:rPr lang="en-US" dirty="0" smtClean="0"/>
              <a:t> </a:t>
            </a:r>
            <a:r>
              <a:rPr lang="en-US" dirty="0" smtClean="0"/>
              <a:t>Competitive </a:t>
            </a:r>
            <a:r>
              <a:rPr lang="en-US" dirty="0" smtClean="0"/>
              <a:t>Tax Plan</a:t>
            </a:r>
          </a:p>
          <a:p>
            <a:r>
              <a:rPr lang="en-US" dirty="0" err="1" smtClean="0"/>
              <a:t>Graetz</a:t>
            </a:r>
            <a:r>
              <a:rPr lang="en-US" dirty="0" smtClean="0"/>
              <a:t> proposes</a:t>
            </a:r>
            <a:endParaRPr lang="en-US" dirty="0" smtClean="0"/>
          </a:p>
          <a:p>
            <a:pPr lvl="1"/>
            <a:r>
              <a:rPr lang="en-US" dirty="0" smtClean="0"/>
              <a:t>A new</a:t>
            </a:r>
            <a:r>
              <a:rPr lang="en-US" dirty="0" smtClean="0"/>
              <a:t> partial replacement VAT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ncrease PEs to $50,000/$100,000</a:t>
            </a:r>
          </a:p>
          <a:p>
            <a:r>
              <a:rPr lang="en-US" dirty="0" smtClean="0"/>
              <a:t>100 </a:t>
            </a:r>
            <a:r>
              <a:rPr lang="en-US" dirty="0"/>
              <a:t>million US </a:t>
            </a:r>
            <a:r>
              <a:rPr lang="en-US" dirty="0" smtClean="0"/>
              <a:t>households no longer would file </a:t>
            </a:r>
            <a:r>
              <a:rPr lang="en-US" dirty="0" smtClean="0"/>
              <a:t>Form 1040 tax return</a:t>
            </a:r>
            <a:endParaRPr lang="en-US" dirty="0" smtClean="0"/>
          </a:p>
          <a:p>
            <a:pPr lvl="1"/>
            <a:r>
              <a:rPr lang="en-US" dirty="0" err="1" smtClean="0"/>
              <a:t>Graetz</a:t>
            </a:r>
            <a:r>
              <a:rPr lang="en-US" dirty="0" smtClean="0"/>
              <a:t> briefly discusses the need to replace the EITC if</a:t>
            </a:r>
            <a:r>
              <a:rPr lang="en-US" dirty="0" smtClean="0"/>
              <a:t> his plan is adopted</a:t>
            </a:r>
          </a:p>
          <a:p>
            <a:pPr lvl="1"/>
            <a:r>
              <a:rPr lang="en-US" b="1" dirty="0" smtClean="0"/>
              <a:t>But t</a:t>
            </a:r>
            <a:r>
              <a:rPr lang="en-US" b="1" dirty="0" smtClean="0"/>
              <a:t>here is more to consider if 100 million Form 1040 tax returns disappear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2082842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EITC reform: Payment intervals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257800"/>
          </a:xfrm>
        </p:spPr>
        <p:txBody>
          <a:bodyPr>
            <a:normAutofit fontScale="92500"/>
          </a:bodyPr>
          <a:lstStyle/>
          <a:p>
            <a:r>
              <a:rPr lang="en-US" sz="3500" dirty="0" smtClean="0"/>
              <a:t>Increase payment intervals but preserve “savings” option</a:t>
            </a:r>
          </a:p>
          <a:p>
            <a:pPr lvl="1"/>
            <a:r>
              <a:rPr lang="en-US" dirty="0" smtClean="0"/>
              <a:t>TP election to advance EITC in paychecks was repealed because TPs did not make the election</a:t>
            </a:r>
          </a:p>
          <a:p>
            <a:pPr lvl="1"/>
            <a:r>
              <a:rPr lang="en-US" dirty="0" smtClean="0"/>
              <a:t>Low-income TPs like the “savings” aspect of annual EITC, but are hurt by liquidity traps: </a:t>
            </a:r>
          </a:p>
          <a:p>
            <a:pPr lvl="2"/>
            <a:r>
              <a:rPr lang="en-US" sz="2800" dirty="0" smtClean="0"/>
              <a:t>Income is volatile month to month and year to year</a:t>
            </a:r>
          </a:p>
          <a:p>
            <a:pPr lvl="2"/>
            <a:r>
              <a:rPr lang="en-US" sz="2800" dirty="0" smtClean="0"/>
              <a:t>They have little/no savings to absorb economic shocks</a:t>
            </a:r>
            <a:endParaRPr lang="en-US" sz="2800" dirty="0"/>
          </a:p>
          <a:p>
            <a:pPr lvl="2"/>
            <a:r>
              <a:rPr lang="en-US" sz="2800" dirty="0" smtClean="0"/>
              <a:t>They do not have ready access to commercial credit</a:t>
            </a:r>
          </a:p>
          <a:p>
            <a:pPr lvl="2"/>
            <a:r>
              <a:rPr lang="en-US" sz="2800" dirty="0" smtClean="0"/>
              <a:t>Result: payday loans and downward economic spirals </a:t>
            </a:r>
          </a:p>
          <a:p>
            <a:r>
              <a:rPr lang="en-US" sz="3000" dirty="0" smtClean="0"/>
              <a:t>Chicago pilot program increased frequency of payments</a:t>
            </a:r>
          </a:p>
        </p:txBody>
      </p:sp>
    </p:spTree>
    <p:extLst>
      <p:ext uri="{BB962C8B-B14F-4D97-AF65-F5344CB8AC3E}">
        <p14:creationId xmlns:p14="http://schemas.microsoft.com/office/powerpoint/2010/main" val="1460127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020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EITC reform: Promote </a:t>
            </a:r>
            <a:r>
              <a:rPr lang="en-US" sz="3600" b="1" u="sng" dirty="0" smtClean="0"/>
              <a:t>savings/liquidity</a:t>
            </a:r>
            <a:endParaRPr lang="en-US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EITC policy focus is on increasing income</a:t>
            </a:r>
          </a:p>
          <a:p>
            <a:r>
              <a:rPr lang="en-US" dirty="0" smtClean="0"/>
              <a:t>Focus also on promoting </a:t>
            </a:r>
            <a:r>
              <a:rPr lang="en-US" dirty="0" smtClean="0"/>
              <a:t>savings/liquidity</a:t>
            </a:r>
            <a:endParaRPr lang="en-US" dirty="0" smtClean="0"/>
          </a:p>
          <a:p>
            <a:pPr lvl="1"/>
            <a:r>
              <a:rPr lang="en-US" dirty="0" smtClean="0"/>
              <a:t>Savings would help low-income households weather liquidity shocks that currently trap them</a:t>
            </a:r>
            <a:endParaRPr lang="en-US" dirty="0"/>
          </a:p>
          <a:p>
            <a:pPr lvl="1"/>
            <a:r>
              <a:rPr lang="en-US" dirty="0"/>
              <a:t>Consistent with mental accounting, pay </a:t>
            </a:r>
            <a:r>
              <a:rPr lang="en-US" dirty="0" smtClean="0"/>
              <a:t>EITC </a:t>
            </a:r>
            <a:r>
              <a:rPr lang="en-US" dirty="0"/>
              <a:t>into segregated </a:t>
            </a:r>
            <a:r>
              <a:rPr lang="en-US" dirty="0" smtClean="0"/>
              <a:t>“savings account” (with immediate access)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ermit </a:t>
            </a:r>
            <a:r>
              <a:rPr lang="en-US" dirty="0" smtClean="0"/>
              <a:t>limited “advances” against future EITC</a:t>
            </a:r>
          </a:p>
          <a:p>
            <a:pPr lvl="1"/>
            <a:r>
              <a:rPr lang="en-US" dirty="0" smtClean="0"/>
              <a:t>Problem: Many low-income TPs are “unbanked”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312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Future work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83058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Compare</a:t>
            </a:r>
          </a:p>
          <a:p>
            <a:pPr lvl="1"/>
            <a:r>
              <a:rPr lang="en-US" dirty="0" smtClean="0"/>
              <a:t>Current EITC &amp; </a:t>
            </a:r>
            <a:r>
              <a:rPr lang="en-US" dirty="0" smtClean="0"/>
              <a:t>CTC</a:t>
            </a:r>
          </a:p>
          <a:p>
            <a:pPr lvl="1"/>
            <a:r>
              <a:rPr lang="en-US" dirty="0" smtClean="0"/>
              <a:t>Increase minimum wage</a:t>
            </a:r>
            <a:endParaRPr lang="en-US" dirty="0" smtClean="0"/>
          </a:p>
          <a:p>
            <a:pPr lvl="1"/>
            <a:r>
              <a:rPr lang="en-US" dirty="0" smtClean="0"/>
              <a:t>Len Burman’s $10,000/year Universal Wage </a:t>
            </a:r>
            <a:r>
              <a:rPr lang="en-US" dirty="0" smtClean="0"/>
              <a:t>Credit/CTC</a:t>
            </a:r>
            <a:endParaRPr lang="en-US" dirty="0" smtClean="0"/>
          </a:p>
          <a:p>
            <a:pPr lvl="1"/>
            <a:r>
              <a:rPr lang="en-US" dirty="0" smtClean="0"/>
              <a:t>$10,000/year UBI</a:t>
            </a:r>
          </a:p>
          <a:p>
            <a:r>
              <a:rPr lang="en-US" dirty="0" smtClean="0"/>
              <a:t>Vary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unding mechanism: new partial-replacement VAT</a:t>
            </a:r>
            <a:r>
              <a:rPr lang="en-US" dirty="0"/>
              <a:t> </a:t>
            </a:r>
            <a:r>
              <a:rPr lang="en-US" dirty="0" smtClean="0"/>
              <a:t>or increase in payroll tax or income tax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ayment intervals: monthly, quarterly, annual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dvance payment (loan against future benefit) option</a:t>
            </a:r>
          </a:p>
          <a:p>
            <a:r>
              <a:rPr lang="en-US" dirty="0"/>
              <a:t>Assume </a:t>
            </a:r>
            <a:endParaRPr lang="en-US" dirty="0" smtClean="0"/>
          </a:p>
          <a:p>
            <a:pPr lvl="1"/>
            <a:r>
              <a:rPr lang="en-US" dirty="0" smtClean="0"/>
              <a:t>TPs experience income </a:t>
            </a:r>
            <a:r>
              <a:rPr lang="en-US" dirty="0"/>
              <a:t>volatility and </a:t>
            </a:r>
            <a:r>
              <a:rPr lang="en-US" dirty="0" smtClean="0"/>
              <a:t>periodic </a:t>
            </a:r>
            <a:r>
              <a:rPr lang="en-US" dirty="0"/>
              <a:t>economic </a:t>
            </a:r>
            <a:r>
              <a:rPr lang="en-US" dirty="0" smtClean="0"/>
              <a:t>shocks; factor in TP responses, e.g., payday loans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omposition of the household varies over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2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096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3704526"/>
            <a:ext cx="129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5400" dirty="0">
                <a:solidFill>
                  <a:srgbClr val="009900"/>
                </a:solidFill>
                <a:latin typeface="Franklin Gothic Medium" panose="020B0603020102020204" pitchFamily="34" charset="0"/>
              </a:rPr>
              <a:t>VAT</a:t>
            </a:r>
            <a:endParaRPr lang="en-US" sz="5400" dirty="0">
              <a:solidFill>
                <a:srgbClr val="009900"/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1600200"/>
            <a:ext cx="7391399" cy="4419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535" y="1465592"/>
            <a:ext cx="486503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6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Questions I initially considered: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754563"/>
          </a:xfrm>
        </p:spPr>
        <p:txBody>
          <a:bodyPr>
            <a:normAutofit/>
          </a:bodyPr>
          <a:lstStyle/>
          <a:p>
            <a:r>
              <a:rPr lang="en-US" dirty="0"/>
              <a:t>What functions does the mass filing of Form 1040 serve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Would we want to continue each of those functions?</a:t>
            </a:r>
            <a:endParaRPr lang="en-US" dirty="0"/>
          </a:p>
          <a:p>
            <a:r>
              <a:rPr lang="en-US" dirty="0" smtClean="0"/>
              <a:t>If so, how might </a:t>
            </a:r>
            <a:r>
              <a:rPr lang="en-US" dirty="0"/>
              <a:t>we </a:t>
            </a:r>
            <a:r>
              <a:rPr lang="en-US" dirty="0" smtClean="0"/>
              <a:t>replace </a:t>
            </a:r>
            <a:r>
              <a:rPr lang="en-US" dirty="0"/>
              <a:t>those functions if 100 million Form </a:t>
            </a:r>
            <a:r>
              <a:rPr lang="en-US" dirty="0" smtClean="0"/>
              <a:t>1040 tax returns </a:t>
            </a:r>
            <a:r>
              <a:rPr lang="en-US" dirty="0"/>
              <a:t>disappear?</a:t>
            </a:r>
          </a:p>
        </p:txBody>
      </p:sp>
    </p:spTree>
    <p:extLst>
      <p:ext uri="{BB962C8B-B14F-4D97-AF65-F5344CB8AC3E}">
        <p14:creationId xmlns:p14="http://schemas.microsoft.com/office/powerpoint/2010/main" val="939385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1295400"/>
          </a:xfrm>
        </p:spPr>
        <p:txBody>
          <a:bodyPr>
            <a:normAutofit/>
          </a:bodyPr>
          <a:lstStyle/>
          <a:p>
            <a:r>
              <a:rPr lang="en-US" sz="3600" b="1" dirty="0"/>
              <a:t>T</a:t>
            </a:r>
            <a:r>
              <a:rPr lang="en-US" sz="3600" b="1" dirty="0" smtClean="0"/>
              <a:t>he initial project: Steps to analyze </a:t>
            </a:r>
            <a:br>
              <a:rPr lang="en-US" sz="3600" b="1" dirty="0" smtClean="0"/>
            </a:br>
            <a:r>
              <a:rPr lang="en-US" sz="3600" b="1" dirty="0" smtClean="0"/>
              <a:t>functions</a:t>
            </a:r>
            <a:r>
              <a:rPr lang="en-US" sz="3600" b="1" dirty="0" smtClean="0"/>
              <a:t> </a:t>
            </a:r>
            <a:r>
              <a:rPr lang="en-US" sz="3600" b="1" dirty="0" smtClean="0"/>
              <a:t>served </a:t>
            </a:r>
            <a:r>
              <a:rPr lang="en-US" sz="3600" b="1" dirty="0" smtClean="0"/>
              <a:t>by </a:t>
            </a:r>
            <a:r>
              <a:rPr lang="en-US" sz="3600" b="1" dirty="0"/>
              <a:t>mass </a:t>
            </a:r>
            <a:r>
              <a:rPr lang="en-US" sz="3600" b="1" dirty="0" smtClean="0"/>
              <a:t>Form 1040 filing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95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Identify functions served by mass Form 1040 </a:t>
            </a:r>
            <a:r>
              <a:rPr lang="en-US" sz="3000" dirty="0" smtClean="0"/>
              <a:t>tax return filing</a:t>
            </a:r>
            <a:endParaRPr lang="en-US" sz="3000" dirty="0" smtClean="0"/>
          </a:p>
          <a:p>
            <a:r>
              <a:rPr lang="en-US" sz="3000" dirty="0" smtClean="0"/>
              <a:t>For </a:t>
            </a:r>
            <a:r>
              <a:rPr lang="en-US" sz="3000" dirty="0" smtClean="0"/>
              <a:t>each function, consider the implications of elimination of millions of Form </a:t>
            </a:r>
            <a:r>
              <a:rPr lang="en-US" sz="3000" dirty="0" smtClean="0"/>
              <a:t>1040 returns</a:t>
            </a:r>
          </a:p>
          <a:p>
            <a:r>
              <a:rPr lang="en-US" sz="3000" dirty="0" smtClean="0"/>
              <a:t>Decide whether to keep or eliminate each function</a:t>
            </a:r>
          </a:p>
          <a:p>
            <a:r>
              <a:rPr lang="en-US" sz="3000" dirty="0" smtClean="0"/>
              <a:t>If keeping it, consider how to </a:t>
            </a:r>
            <a:r>
              <a:rPr lang="en-US" sz="3000" dirty="0" smtClean="0"/>
              <a:t>reform it</a:t>
            </a:r>
          </a:p>
          <a:p>
            <a:pPr lvl="2"/>
            <a:r>
              <a:rPr lang="en-US" sz="3000" dirty="0" smtClean="0"/>
              <a:t>Opportunities</a:t>
            </a:r>
            <a:endParaRPr lang="en-US" sz="3000" dirty="0" smtClean="0"/>
          </a:p>
          <a:p>
            <a:pPr lvl="2"/>
            <a:r>
              <a:rPr lang="en-US" sz="3000" dirty="0" smtClean="0"/>
              <a:t>Risks</a:t>
            </a:r>
          </a:p>
        </p:txBody>
      </p:sp>
    </p:spTree>
    <p:extLst>
      <p:ext uri="{BB962C8B-B14F-4D97-AF65-F5344CB8AC3E}">
        <p14:creationId xmlns:p14="http://schemas.microsoft.com/office/powerpoint/2010/main" val="424260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371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Second p</a:t>
            </a:r>
            <a:r>
              <a:rPr lang="en-US" sz="3600" b="1" dirty="0" smtClean="0"/>
              <a:t>art of </a:t>
            </a:r>
            <a:r>
              <a:rPr lang="en-US" sz="3600" b="1" dirty="0"/>
              <a:t>the </a:t>
            </a:r>
            <a:r>
              <a:rPr lang="en-US" sz="3600" b="1" dirty="0" smtClean="0"/>
              <a:t>project as it developed: </a:t>
            </a:r>
            <a:r>
              <a:rPr lang="en-US" sz="3600" b="1" dirty="0" smtClean="0"/>
              <a:t>Explore </a:t>
            </a:r>
            <a:r>
              <a:rPr lang="en-US" sz="3600" b="1" dirty="0" smtClean="0"/>
              <a:t>EITC </a:t>
            </a:r>
            <a:r>
              <a:rPr lang="en-US" sz="3600" b="1" dirty="0" smtClean="0"/>
              <a:t>&amp; CTC reform </a:t>
            </a:r>
            <a:r>
              <a:rPr lang="en-US" sz="3600" b="1" dirty="0"/>
              <a:t>in more </a:t>
            </a:r>
            <a:r>
              <a:rPr lang="en-US" sz="3600" b="1" dirty="0" smtClean="0"/>
              <a:t>detail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95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One function of Form 1040 is to deliver income assistance in the form of the EITC &amp; CTC </a:t>
            </a:r>
          </a:p>
          <a:p>
            <a:pPr lvl="1"/>
            <a:r>
              <a:rPr lang="en-US" dirty="0" smtClean="0"/>
              <a:t>Form 1040 changes create opportunity to improve EITC &amp; CTC</a:t>
            </a:r>
          </a:p>
          <a:p>
            <a:pPr lvl="2"/>
            <a:r>
              <a:rPr lang="en-US" sz="2600" dirty="0" smtClean="0"/>
              <a:t>Rethink goals and design of EITC &amp; CTC: eligibility</a:t>
            </a:r>
            <a:r>
              <a:rPr lang="en-US" sz="2600" dirty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phaseouts</a:t>
            </a:r>
            <a:r>
              <a:rPr lang="en-US" sz="2600" dirty="0" smtClean="0"/>
              <a:t>, payment intervals, &amp; </a:t>
            </a:r>
            <a:r>
              <a:rPr lang="en-US" sz="2600" dirty="0"/>
              <a:t>d</a:t>
            </a:r>
            <a:r>
              <a:rPr lang="en-US" sz="2600" dirty="0" smtClean="0"/>
              <a:t>elivery mechanism</a:t>
            </a:r>
          </a:p>
          <a:p>
            <a:pPr lvl="2"/>
            <a:r>
              <a:rPr lang="en-US" sz="2600" dirty="0" smtClean="0"/>
              <a:t>Consider </a:t>
            </a:r>
            <a:r>
              <a:rPr lang="en-US" sz="2600" dirty="0" smtClean="0"/>
              <a:t>alternatives: basic income; minimum wage</a:t>
            </a:r>
            <a:endParaRPr lang="en-US" sz="2600" dirty="0" smtClean="0"/>
          </a:p>
          <a:p>
            <a:pPr lvl="1"/>
            <a:r>
              <a:rPr lang="en-US" dirty="0" smtClean="0"/>
              <a:t>Risks of redesigning EITC &amp; CTC</a:t>
            </a:r>
          </a:p>
          <a:p>
            <a:pPr lvl="2"/>
            <a:r>
              <a:rPr lang="en-US" sz="2600" dirty="0" smtClean="0"/>
              <a:t>Politics of EITC</a:t>
            </a:r>
            <a:r>
              <a:rPr lang="en-US" sz="2600" dirty="0"/>
              <a:t> &amp;</a:t>
            </a:r>
            <a:r>
              <a:rPr lang="en-US" sz="2600" dirty="0" smtClean="0"/>
              <a:t> CTC reform</a:t>
            </a:r>
          </a:p>
          <a:p>
            <a:pPr lvl="2"/>
            <a:r>
              <a:rPr lang="en-US" sz="2600" dirty="0" smtClean="0"/>
              <a:t>Intended and unintended consequences</a:t>
            </a:r>
          </a:p>
        </p:txBody>
      </p:sp>
    </p:spTree>
    <p:extLst>
      <p:ext uri="{BB962C8B-B14F-4D97-AF65-F5344CB8AC3E}">
        <p14:creationId xmlns:p14="http://schemas.microsoft.com/office/powerpoint/2010/main" val="857016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8229600" cy="1219200"/>
          </a:xfrm>
        </p:spPr>
        <p:txBody>
          <a:bodyPr>
            <a:normAutofit/>
          </a:bodyPr>
          <a:lstStyle/>
          <a:p>
            <a:r>
              <a:rPr lang="en-US" sz="3600" b="1" dirty="0"/>
              <a:t>F</a:t>
            </a:r>
            <a:r>
              <a:rPr lang="en-US" sz="3600" b="1" dirty="0" smtClean="0"/>
              <a:t>unctions served </a:t>
            </a:r>
            <a:r>
              <a:rPr lang="en-US" sz="3600" b="1" dirty="0"/>
              <a:t>by </a:t>
            </a:r>
            <a:br>
              <a:rPr lang="en-US" sz="3600" b="1" dirty="0"/>
            </a:br>
            <a:r>
              <a:rPr lang="en-US" sz="3600" b="1" dirty="0"/>
              <a:t>mass Form 1040 </a:t>
            </a:r>
            <a:r>
              <a:rPr lang="en-US" sz="3600" b="1" dirty="0" smtClean="0"/>
              <a:t>filing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1744"/>
            <a:ext cx="7391400" cy="47244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</a:pPr>
            <a:r>
              <a:rPr lang="en-US" dirty="0"/>
              <a:t>A</a:t>
            </a:r>
            <a:r>
              <a:rPr lang="en-US" dirty="0" smtClean="0"/>
              <a:t>ssessment and collection of revenue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Administration of TEs, including:</a:t>
            </a:r>
          </a:p>
          <a:p>
            <a:pPr lvl="1">
              <a:spcBef>
                <a:spcPts val="300"/>
              </a:spcBef>
            </a:pPr>
            <a:r>
              <a:rPr lang="en-US" sz="3200" dirty="0" smtClean="0"/>
              <a:t>“Bad” TEs that should be eliminated</a:t>
            </a:r>
          </a:p>
          <a:p>
            <a:pPr lvl="1">
              <a:spcBef>
                <a:spcPts val="300"/>
              </a:spcBef>
            </a:pPr>
            <a:r>
              <a:rPr lang="en-US" sz="3200" dirty="0" smtClean="0"/>
              <a:t>“Good” TEs that should not be eliminated</a:t>
            </a:r>
          </a:p>
          <a:p>
            <a:pPr>
              <a:spcBef>
                <a:spcPts val="300"/>
              </a:spcBef>
            </a:pPr>
            <a:r>
              <a:rPr lang="en-US" dirty="0" smtClean="0"/>
              <a:t>C</a:t>
            </a:r>
            <a:r>
              <a:rPr lang="en-US" dirty="0" smtClean="0"/>
              <a:t>ollection of data by federal government</a:t>
            </a:r>
            <a:endParaRPr lang="en-US" sz="2800" b="1" dirty="0" smtClean="0"/>
          </a:p>
          <a:p>
            <a:pPr>
              <a:spcBef>
                <a:spcPts val="300"/>
              </a:spcBef>
            </a:pPr>
            <a:r>
              <a:rPr lang="en-US" dirty="0" smtClean="0"/>
              <a:t>Promotion of “fiscal citizenship”</a:t>
            </a:r>
            <a:endParaRPr lang="en-US" dirty="0"/>
          </a:p>
          <a:p>
            <a:pPr>
              <a:spcBef>
                <a:spcPts val="300"/>
              </a:spcBef>
            </a:pPr>
            <a:r>
              <a:rPr lang="en-US" dirty="0" smtClean="0"/>
              <a:t>Income verification</a:t>
            </a:r>
          </a:p>
        </p:txBody>
      </p:sp>
    </p:spTree>
    <p:extLst>
      <p:ext uri="{BB962C8B-B14F-4D97-AF65-F5344CB8AC3E}">
        <p14:creationId xmlns:p14="http://schemas.microsoft.com/office/powerpoint/2010/main" val="747402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“Fiscal </a:t>
            </a:r>
            <a:r>
              <a:rPr lang="en-US" sz="3600" b="1" dirty="0"/>
              <a:t>citizenship</a:t>
            </a:r>
            <a:r>
              <a:rPr lang="en-US" sz="3600" b="1" dirty="0" smtClean="0"/>
              <a:t>” function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Larry </a:t>
            </a:r>
            <a:r>
              <a:rPr lang="en-US" dirty="0" err="1"/>
              <a:t>Zelenak’s</a:t>
            </a:r>
            <a:r>
              <a:rPr lang="en-US" dirty="0"/>
              <a:t> </a:t>
            </a:r>
            <a:r>
              <a:rPr lang="en-US" dirty="0" smtClean="0"/>
              <a:t>defends </a:t>
            </a:r>
            <a:r>
              <a:rPr lang="en-US" dirty="0"/>
              <a:t>mass Form 1040 filing: </a:t>
            </a:r>
            <a:endParaRPr lang="en-US" dirty="0" smtClean="0"/>
          </a:p>
          <a:p>
            <a:pPr lvl="1"/>
            <a:r>
              <a:rPr lang="en-US" dirty="0" smtClean="0"/>
              <a:t>He argues that mass annual Form 1040 filing p</a:t>
            </a:r>
            <a:r>
              <a:rPr lang="en-US" dirty="0" smtClean="0"/>
              <a:t>romotes </a:t>
            </a:r>
            <a:r>
              <a:rPr lang="en-US" dirty="0"/>
              <a:t>“warm glow” of “fiscal citizenship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But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ysfunctional </a:t>
            </a:r>
            <a:r>
              <a:rPr lang="en-US" dirty="0"/>
              <a:t>form of civic </a:t>
            </a:r>
            <a:r>
              <a:rPr lang="en-US" dirty="0" smtClean="0"/>
              <a:t>participation</a:t>
            </a:r>
          </a:p>
          <a:p>
            <a:pPr lvl="2"/>
            <a:r>
              <a:rPr lang="en-US" sz="2800" dirty="0" smtClean="0"/>
              <a:t>Form </a:t>
            </a:r>
            <a:r>
              <a:rPr lang="en-US" sz="2800" dirty="0"/>
              <a:t>1040 filing disaggregates </a:t>
            </a:r>
            <a:r>
              <a:rPr lang="en-US" sz="2800" dirty="0" smtClean="0"/>
              <a:t>taxes </a:t>
            </a:r>
            <a:r>
              <a:rPr lang="en-US" sz="2800" dirty="0"/>
              <a:t>and </a:t>
            </a:r>
            <a:r>
              <a:rPr lang="en-US" sz="2800" dirty="0" smtClean="0"/>
              <a:t>spending</a:t>
            </a:r>
          </a:p>
          <a:p>
            <a:pPr lvl="2"/>
            <a:r>
              <a:rPr lang="en-US" sz="2800" dirty="0" smtClean="0"/>
              <a:t>Rules are complex and frustrating</a:t>
            </a:r>
          </a:p>
          <a:p>
            <a:pPr lvl="2"/>
            <a:r>
              <a:rPr lang="en-US" sz="2800" dirty="0" smtClean="0"/>
              <a:t>Most TPs delegate: pay preparer or buy software</a:t>
            </a:r>
            <a:endParaRPr lang="en-US" sz="2800" dirty="0"/>
          </a:p>
          <a:p>
            <a:pPr lvl="1"/>
            <a:r>
              <a:rPr lang="en-US" dirty="0"/>
              <a:t>An annual invoice of taxes and spending </a:t>
            </a:r>
            <a:r>
              <a:rPr lang="en-US" dirty="0" smtClean="0"/>
              <a:t>(similar to sales receipt) would </a:t>
            </a:r>
            <a:r>
              <a:rPr lang="en-US" dirty="0"/>
              <a:t>promote </a:t>
            </a:r>
            <a:r>
              <a:rPr lang="en-US" dirty="0" smtClean="0"/>
              <a:t>“warm glow” “fiscal citizenship” </a:t>
            </a:r>
            <a:r>
              <a:rPr lang="en-US" dirty="0"/>
              <a:t>better than </a:t>
            </a:r>
            <a:r>
              <a:rPr lang="en-US" dirty="0" smtClean="0"/>
              <a:t>Form 1040 </a:t>
            </a:r>
            <a:r>
              <a:rPr lang="en-US" dirty="0" smtClean="0"/>
              <a:t>filing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5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Income </a:t>
            </a:r>
            <a:r>
              <a:rPr lang="en-US" sz="3600" b="1" dirty="0" smtClean="0"/>
              <a:t>verification function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 1040 is commonly used to verify income</a:t>
            </a:r>
          </a:p>
          <a:p>
            <a:r>
              <a:rPr lang="en-US" dirty="0" smtClean="0"/>
              <a:t>Taxpayers provide </a:t>
            </a:r>
            <a:r>
              <a:rPr lang="en-US" dirty="0" smtClean="0"/>
              <a:t>their </a:t>
            </a:r>
            <a:r>
              <a:rPr lang="en-US" dirty="0" smtClean="0"/>
              <a:t>Form 1040 in private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public interactions with </a:t>
            </a:r>
            <a:r>
              <a:rPr lang="en-US" dirty="0" smtClean="0"/>
              <a:t>third-parties</a:t>
            </a:r>
            <a:endParaRPr lang="en-US" dirty="0" smtClean="0"/>
          </a:p>
          <a:p>
            <a:pPr lvl="1"/>
            <a:r>
              <a:rPr lang="en-US" dirty="0" smtClean="0"/>
              <a:t>Benefit </a:t>
            </a:r>
            <a:r>
              <a:rPr lang="en-US" dirty="0"/>
              <a:t>program </a:t>
            </a:r>
            <a:r>
              <a:rPr lang="en-US" dirty="0" smtClean="0"/>
              <a:t>application</a:t>
            </a:r>
          </a:p>
          <a:p>
            <a:pPr lvl="1"/>
            <a:r>
              <a:rPr lang="en-US" dirty="0" smtClean="0"/>
              <a:t>Lease application</a:t>
            </a:r>
            <a:endParaRPr lang="en-US" dirty="0"/>
          </a:p>
          <a:p>
            <a:pPr lvl="1"/>
            <a:r>
              <a:rPr lang="en-US" dirty="0" smtClean="0"/>
              <a:t>FAFSA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ank loans </a:t>
            </a:r>
          </a:p>
          <a:p>
            <a:pPr lvl="1"/>
            <a:r>
              <a:rPr lang="en-US" dirty="0" smtClean="0"/>
              <a:t>Legal </a:t>
            </a:r>
            <a:r>
              <a:rPr lang="en-US" dirty="0"/>
              <a:t>proceedings </a:t>
            </a:r>
            <a:r>
              <a:rPr lang="en-US" dirty="0" smtClean="0"/>
              <a:t>(e.g., bankruptcy proceeding, marital dissolution) in </a:t>
            </a:r>
            <a:r>
              <a:rPr lang="en-US" dirty="0"/>
              <a:t>which parties </a:t>
            </a:r>
            <a:r>
              <a:rPr lang="en-US" dirty="0" smtClean="0"/>
              <a:t>are required to provide </a:t>
            </a:r>
            <a:r>
              <a:rPr lang="en-US" dirty="0"/>
              <a:t>financial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Form 1040 is the de facto financial statement for most households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08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1242</Words>
  <Application>Microsoft Office PowerPoint</Application>
  <PresentationFormat>On-screen Show (4:3)</PresentationFormat>
  <Paragraphs>171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Rounded MT Bold</vt:lpstr>
      <vt:lpstr>Calibri</vt:lpstr>
      <vt:lpstr>Franklin Gothic Medium</vt:lpstr>
      <vt:lpstr>Office Theme</vt:lpstr>
      <vt:lpstr>Learning to Live  Without Form 1040</vt:lpstr>
      <vt:lpstr>Impetus for the paper</vt:lpstr>
      <vt:lpstr>Why do we care?</vt:lpstr>
      <vt:lpstr>Questions I initially considered: </vt:lpstr>
      <vt:lpstr>The initial project: Steps to analyze  functions served by mass Form 1040 filing</vt:lpstr>
      <vt:lpstr>Second part of the project as it developed: Explore EITC &amp; CTC reform in more detail</vt:lpstr>
      <vt:lpstr>Functions served by  mass Form 1040 filing</vt:lpstr>
      <vt:lpstr>“Fiscal citizenship” function</vt:lpstr>
      <vt:lpstr>Income verification function </vt:lpstr>
      <vt:lpstr>Income verification function </vt:lpstr>
      <vt:lpstr>Income verification function:  Substitutes for Form 1040</vt:lpstr>
      <vt:lpstr>Develop standardized  financial statements</vt:lpstr>
      <vt:lpstr>Develop standardized  financial statements</vt:lpstr>
      <vt:lpstr>Relationship between financial info  and benefit program eligibility</vt:lpstr>
      <vt:lpstr>Eliminating mass Form 1040 filing  could facilitate reform of “bad” TEs</vt:lpstr>
      <vt:lpstr>Eliminating mass Form 1040 filing  requires reform of “good” TEs</vt:lpstr>
      <vt:lpstr>Graetz proposal for EITC reform</vt:lpstr>
      <vt:lpstr>If new VAT, consider regressivity  offsets for unemployed persons</vt:lpstr>
      <vt:lpstr>Opportunity: Rethink  design of anti-poverty TEs</vt:lpstr>
      <vt:lpstr>EITC reform: Payment intervals</vt:lpstr>
      <vt:lpstr>EITC reform: Promote savings/liquidity</vt:lpstr>
      <vt:lpstr>Future work</vt:lpstr>
    </vt:vector>
  </TitlesOfParts>
  <Company>Loyola Law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to Live  Without Form 1040</dc:title>
  <dc:creator>Katherine Pratt</dc:creator>
  <cp:lastModifiedBy>Pratt, Katherine</cp:lastModifiedBy>
  <cp:revision>82</cp:revision>
  <cp:lastPrinted>2017-10-27T00:26:07Z</cp:lastPrinted>
  <dcterms:created xsi:type="dcterms:W3CDTF">2016-04-02T03:50:26Z</dcterms:created>
  <dcterms:modified xsi:type="dcterms:W3CDTF">2017-10-27T20:23:02Z</dcterms:modified>
</cp:coreProperties>
</file>