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1"/>
  </p:notesMasterIdLst>
  <p:sldIdLst>
    <p:sldId id="256" r:id="rId2"/>
    <p:sldId id="282" r:id="rId3"/>
    <p:sldId id="281" r:id="rId4"/>
    <p:sldId id="283" r:id="rId5"/>
    <p:sldId id="284" r:id="rId6"/>
    <p:sldId id="289" r:id="rId7"/>
    <p:sldId id="258" r:id="rId8"/>
    <p:sldId id="259" r:id="rId9"/>
    <p:sldId id="260" r:id="rId10"/>
    <p:sldId id="285" r:id="rId11"/>
    <p:sldId id="261" r:id="rId12"/>
    <p:sldId id="262" r:id="rId13"/>
    <p:sldId id="263" r:id="rId14"/>
    <p:sldId id="286" r:id="rId15"/>
    <p:sldId id="265" r:id="rId16"/>
    <p:sldId id="266" r:id="rId17"/>
    <p:sldId id="267" r:id="rId18"/>
    <p:sldId id="275" r:id="rId19"/>
    <p:sldId id="287" r:id="rId20"/>
    <p:sldId id="268" r:id="rId21"/>
    <p:sldId id="269" r:id="rId22"/>
    <p:sldId id="270" r:id="rId23"/>
    <p:sldId id="276" r:id="rId24"/>
    <p:sldId id="277" r:id="rId25"/>
    <p:sldId id="278" r:id="rId26"/>
    <p:sldId id="279" r:id="rId27"/>
    <p:sldId id="288" r:id="rId28"/>
    <p:sldId id="271" r:id="rId29"/>
    <p:sldId id="28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467" autoAdjust="0"/>
    <p:restoredTop sz="94646" autoAdjust="0"/>
  </p:normalViewPr>
  <p:slideViewPr>
    <p:cSldViewPr snapToGrid="0">
      <p:cViewPr varScale="1">
        <p:scale>
          <a:sx n="120" d="100"/>
          <a:sy n="120" d="100"/>
        </p:scale>
        <p:origin x="1277"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5B7C4-D1A6-474D-8B36-C29EB75A9736}" type="datetimeFigureOut">
              <a:rPr lang="en-US" smtClean="0"/>
              <a:t>11/6/2017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0BB491-4AEF-4699-AF16-5B42339C4259}" type="slidenum">
              <a:rPr lang="en-US" smtClean="0"/>
              <a:t>‹#›</a:t>
            </a:fld>
            <a:endParaRPr lang="en-US" dirty="0"/>
          </a:p>
        </p:txBody>
      </p:sp>
    </p:spTree>
    <p:extLst>
      <p:ext uri="{BB962C8B-B14F-4D97-AF65-F5344CB8AC3E}">
        <p14:creationId xmlns:p14="http://schemas.microsoft.com/office/powerpoint/2010/main" val="930529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may simply reflect higher income HH owns more expensive homes</a:t>
            </a:r>
            <a:r>
              <a:rPr lang="en-US" baseline="0" dirty="0" smtClean="0"/>
              <a:t> – next see different definition of income by P&amp;S – consistent results </a:t>
            </a:r>
            <a:endParaRPr lang="en-US" dirty="0"/>
          </a:p>
        </p:txBody>
      </p:sp>
      <p:sp>
        <p:nvSpPr>
          <p:cNvPr id="4" name="Slide Number Placeholder 3"/>
          <p:cNvSpPr>
            <a:spLocks noGrp="1"/>
          </p:cNvSpPr>
          <p:nvPr>
            <p:ph type="sldNum" sz="quarter" idx="10"/>
          </p:nvPr>
        </p:nvSpPr>
        <p:spPr/>
        <p:txBody>
          <a:bodyPr/>
          <a:lstStyle/>
          <a:p>
            <a:fld id="{440BB491-4AEF-4699-AF16-5B42339C4259}" type="slidenum">
              <a:rPr lang="en-US" smtClean="0"/>
              <a:t>11</a:t>
            </a:fld>
            <a:endParaRPr lang="en-US" dirty="0"/>
          </a:p>
        </p:txBody>
      </p:sp>
    </p:spTree>
    <p:extLst>
      <p:ext uri="{BB962C8B-B14F-4D97-AF65-F5344CB8AC3E}">
        <p14:creationId xmlns:p14="http://schemas.microsoft.com/office/powerpoint/2010/main" val="2487219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age</a:t>
            </a:r>
            <a:r>
              <a:rPr lang="en-US" baseline="0" dirty="0" smtClean="0"/>
              <a:t> group 35-50</a:t>
            </a:r>
            <a:endParaRPr lang="en-US" dirty="0"/>
          </a:p>
        </p:txBody>
      </p:sp>
      <p:sp>
        <p:nvSpPr>
          <p:cNvPr id="4" name="Slide Number Placeholder 3"/>
          <p:cNvSpPr>
            <a:spLocks noGrp="1"/>
          </p:cNvSpPr>
          <p:nvPr>
            <p:ph type="sldNum" sz="quarter" idx="10"/>
          </p:nvPr>
        </p:nvSpPr>
        <p:spPr/>
        <p:txBody>
          <a:bodyPr/>
          <a:lstStyle/>
          <a:p>
            <a:fld id="{440BB491-4AEF-4699-AF16-5B42339C4259}" type="slidenum">
              <a:rPr lang="en-US" smtClean="0"/>
              <a:t>12</a:t>
            </a:fld>
            <a:endParaRPr lang="en-US" dirty="0"/>
          </a:p>
        </p:txBody>
      </p:sp>
    </p:spTree>
    <p:extLst>
      <p:ext uri="{BB962C8B-B14F-4D97-AF65-F5344CB8AC3E}">
        <p14:creationId xmlns:p14="http://schemas.microsoft.com/office/powerpoint/2010/main" val="654406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55 year adult</a:t>
            </a:r>
            <a:r>
              <a:rPr lang="en-US" baseline="0" dirty="0" smtClean="0"/>
              <a:t> life – 45 years of working and 10 years of retirement </a:t>
            </a:r>
            <a:endParaRPr lang="en-US" dirty="0"/>
          </a:p>
        </p:txBody>
      </p:sp>
      <p:sp>
        <p:nvSpPr>
          <p:cNvPr id="4" name="Slide Number Placeholder 3"/>
          <p:cNvSpPr>
            <a:spLocks noGrp="1"/>
          </p:cNvSpPr>
          <p:nvPr>
            <p:ph type="sldNum" sz="quarter" idx="10"/>
          </p:nvPr>
        </p:nvSpPr>
        <p:spPr/>
        <p:txBody>
          <a:bodyPr/>
          <a:lstStyle/>
          <a:p>
            <a:fld id="{440BB491-4AEF-4699-AF16-5B42339C4259}" type="slidenum">
              <a:rPr lang="en-US" smtClean="0"/>
              <a:t>15</a:t>
            </a:fld>
            <a:endParaRPr lang="en-US" dirty="0"/>
          </a:p>
        </p:txBody>
      </p:sp>
    </p:spTree>
    <p:extLst>
      <p:ext uri="{BB962C8B-B14F-4D97-AF65-F5344CB8AC3E}">
        <p14:creationId xmlns:p14="http://schemas.microsoft.com/office/powerpoint/2010/main" val="1878031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Public</a:t>
            </a:r>
            <a:r>
              <a:rPr lang="en-US" baseline="0" dirty="0" smtClean="0"/>
              <a:t> services is assumed to be separable from individual lifetime utility function; G transfer is included in individual income. </a:t>
            </a:r>
            <a:endParaRPr lang="en-US" dirty="0"/>
          </a:p>
        </p:txBody>
      </p:sp>
      <p:sp>
        <p:nvSpPr>
          <p:cNvPr id="4" name="Slide Number Placeholder 3"/>
          <p:cNvSpPr>
            <a:spLocks noGrp="1"/>
          </p:cNvSpPr>
          <p:nvPr>
            <p:ph type="sldNum" sz="quarter" idx="10"/>
          </p:nvPr>
        </p:nvSpPr>
        <p:spPr/>
        <p:txBody>
          <a:bodyPr/>
          <a:lstStyle/>
          <a:p>
            <a:fld id="{440BB491-4AEF-4699-AF16-5B42339C4259}" type="slidenum">
              <a:rPr lang="en-US" smtClean="0"/>
              <a:t>17</a:t>
            </a:fld>
            <a:endParaRPr lang="en-US" dirty="0"/>
          </a:p>
        </p:txBody>
      </p:sp>
    </p:spTree>
    <p:extLst>
      <p:ext uri="{BB962C8B-B14F-4D97-AF65-F5344CB8AC3E}">
        <p14:creationId xmlns:p14="http://schemas.microsoft.com/office/powerpoint/2010/main" val="2999151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4A3B0A4D-F148-4060-A40D-26B890D7021E}" type="datetime1">
              <a:rPr lang="en-US" smtClean="0"/>
              <a:t>11/6/2017</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F58905-657F-4715-BB47-6ED25638223E}" type="datetime1">
              <a:rPr lang="en-US" smtClean="0"/>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AE0BDF35-DDB7-448C-BA67-6CF7812C4388}" type="datetime1">
              <a:rPr lang="en-US" smtClean="0"/>
              <a:t>11/6/2017</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EEC18A-B97D-416A-AFCB-3EA73F470C04}" type="datetime1">
              <a:rPr lang="en-US" smtClean="0"/>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B7BCD18-16E9-4CDC-BDCC-168EF567803C}" type="datetime1">
              <a:rPr lang="en-US" smtClean="0"/>
              <a:t>11/6/2017</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850752-E3DF-494E-BB9B-320478E0F394}" type="datetime1">
              <a:rPr lang="en-US" smtClean="0"/>
              <a:t>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161C842-373B-42D2-A55D-F205EC360B10}" type="datetime1">
              <a:rPr lang="en-US" smtClean="0"/>
              <a:t>11/6/2017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4C992DA-1324-4DDF-A189-4E663C12D2CF}" type="datetime1">
              <a:rPr lang="en-US" smtClean="0"/>
              <a:t>11/6/2017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4E845-BAD6-41CC-BA79-00D2FC108623}" type="datetime1">
              <a:rPr lang="en-US" smtClean="0"/>
              <a:t>11/6/2017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D9E41281-25FA-4B5F-AAD7-9635B8AFFA2A}" type="datetime1">
              <a:rPr lang="en-US" smtClean="0"/>
              <a:t>11/6/2017</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EDCDE8F-2565-4627-BC88-1195A955A93A}" type="datetime1">
              <a:rPr lang="en-US" smtClean="0"/>
              <a:t>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D887DBF1-55B6-4F83-8F22-1C69BEB0D8E4}" type="datetime1">
              <a:rPr lang="en-US" smtClean="0"/>
              <a:t>11/6/2017</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765" y="773783"/>
            <a:ext cx="10993549" cy="1475013"/>
          </a:xfrm>
        </p:spPr>
        <p:txBody>
          <a:bodyPr>
            <a:normAutofit fontScale="90000"/>
          </a:bodyPr>
          <a:lstStyle/>
          <a:p>
            <a:r>
              <a:rPr lang="en-US" b="1" dirty="0"/>
              <a:t>THE DYNAMIC EFFECTS OF ELIMINATING OR CURTAILING THE HOME MORTGAGE INTEREST </a:t>
            </a:r>
            <a:r>
              <a:rPr lang="en-US" b="1" dirty="0" smtClean="0"/>
              <a:t>DEDUCTION</a:t>
            </a:r>
            <a:endParaRPr lang="en-US" dirty="0"/>
          </a:p>
        </p:txBody>
      </p:sp>
      <p:sp>
        <p:nvSpPr>
          <p:cNvPr id="3" name="Subtitle 2"/>
          <p:cNvSpPr>
            <a:spLocks noGrp="1"/>
          </p:cNvSpPr>
          <p:nvPr>
            <p:ph type="subTitle" idx="1"/>
          </p:nvPr>
        </p:nvSpPr>
        <p:spPr>
          <a:xfrm>
            <a:off x="599241" y="3590319"/>
            <a:ext cx="10993546" cy="1643418"/>
          </a:xfrm>
        </p:spPr>
        <p:txBody>
          <a:bodyPr>
            <a:noAutofit/>
          </a:bodyPr>
          <a:lstStyle/>
          <a:p>
            <a:pPr algn="ctr"/>
            <a:r>
              <a:rPr lang="en-US" sz="2400" dirty="0" smtClean="0"/>
              <a:t>John Diamond, George Zodrow,  and Joyce Beebe </a:t>
            </a:r>
          </a:p>
          <a:p>
            <a:pPr algn="ctr"/>
            <a:endParaRPr lang="en-US" sz="2400" dirty="0" smtClean="0"/>
          </a:p>
          <a:p>
            <a:pPr algn="ctr"/>
            <a:r>
              <a:rPr lang="en-US" sz="2400" dirty="0" smtClean="0"/>
              <a:t>November 11, 2017</a:t>
            </a:r>
          </a:p>
          <a:p>
            <a:pPr algn="ctr"/>
            <a:r>
              <a:rPr lang="en-US" sz="2400" dirty="0"/>
              <a:t>National Tax Associations 110th Annual Conference </a:t>
            </a:r>
          </a:p>
        </p:txBody>
      </p:sp>
    </p:spTree>
    <p:extLst>
      <p:ext uri="{BB962C8B-B14F-4D97-AF65-F5344CB8AC3E}">
        <p14:creationId xmlns:p14="http://schemas.microsoft.com/office/powerpoint/2010/main" val="817445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81191" y="3382631"/>
            <a:ext cx="10993549" cy="1475013"/>
          </a:xfrm>
        </p:spPr>
        <p:txBody>
          <a:bodyPr/>
          <a:lstStyle/>
          <a:p>
            <a:pPr algn="ctr"/>
            <a:r>
              <a:rPr lang="en-US" dirty="0" smtClean="0">
                <a:solidFill>
                  <a:schemeClr val="bg1"/>
                </a:solidFill>
              </a:rPr>
              <a:t>II. Background </a:t>
            </a:r>
            <a:r>
              <a:rPr lang="en-US" dirty="0">
                <a:solidFill>
                  <a:schemeClr val="bg1"/>
                </a:solidFill>
              </a:rPr>
              <a:t>Information of Mortgage Interest Deduction</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3035149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t>Background Information of Mortgage Interest Deduction (MID</a:t>
            </a:r>
            <a:r>
              <a:rPr lang="en-US" dirty="0" smtClean="0"/>
              <a:t>)</a:t>
            </a:r>
            <a:endParaRPr lang="en-US" dirty="0"/>
          </a:p>
        </p:txBody>
      </p:sp>
      <p:sp>
        <p:nvSpPr>
          <p:cNvPr id="3" name="Content Placeholder 2"/>
          <p:cNvSpPr>
            <a:spLocks noGrp="1"/>
          </p:cNvSpPr>
          <p:nvPr>
            <p:ph idx="1"/>
          </p:nvPr>
        </p:nvSpPr>
        <p:spPr>
          <a:xfrm>
            <a:off x="581193" y="1715956"/>
            <a:ext cx="11029615" cy="3678303"/>
          </a:xfrm>
        </p:spPr>
        <p:txBody>
          <a:bodyPr anchor="t"/>
          <a:lstStyle/>
          <a:p>
            <a:r>
              <a:rPr lang="en-US" sz="2000" dirty="0" smtClean="0"/>
              <a:t>In 2016, tax expenditure for MID was about $59 billion (JCT, 2017) to 63 billion (OMB, 2016). </a:t>
            </a:r>
          </a:p>
          <a:p>
            <a:r>
              <a:rPr lang="en-US" sz="2000" dirty="0" smtClean="0"/>
              <a:t>MID first increases then declines with age:         </a:t>
            </a:r>
            <a:r>
              <a:rPr lang="en-US" sz="2000" dirty="0" smtClean="0"/>
              <a:t> But </a:t>
            </a:r>
            <a:r>
              <a:rPr lang="en-US" sz="2000" dirty="0"/>
              <a:t>MID increases less than proportionately with A</a:t>
            </a:r>
            <a:r>
              <a:rPr lang="en-US" dirty="0"/>
              <a:t>GI</a:t>
            </a:r>
            <a:endParaRPr lang="en-US" dirty="0" smtClean="0"/>
          </a:p>
          <a:p>
            <a:endParaRPr lang="en-US" dirty="0" smtClean="0"/>
          </a:p>
          <a:p>
            <a:pPr marL="0" indent="0">
              <a:buNone/>
            </a:pPr>
            <a:r>
              <a:rPr lang="en-US" dirty="0" smtClean="0"/>
              <a:t>                                                                            </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091835595"/>
              </p:ext>
            </p:extLst>
          </p:nvPr>
        </p:nvGraphicFramePr>
        <p:xfrm>
          <a:off x="956509" y="3021314"/>
          <a:ext cx="4191001" cy="2392680"/>
        </p:xfrm>
        <a:graphic>
          <a:graphicData uri="http://schemas.openxmlformats.org/drawingml/2006/table">
            <a:tbl>
              <a:tblPr/>
              <a:tblGrid>
                <a:gridCol w="1460213">
                  <a:extLst>
                    <a:ext uri="{9D8B030D-6E8A-4147-A177-3AD203B41FA5}">
                      <a16:colId xmlns:a16="http://schemas.microsoft.com/office/drawing/2014/main" val="3858175335"/>
                    </a:ext>
                  </a:extLst>
                </a:gridCol>
                <a:gridCol w="777516">
                  <a:extLst>
                    <a:ext uri="{9D8B030D-6E8A-4147-A177-3AD203B41FA5}">
                      <a16:colId xmlns:a16="http://schemas.microsoft.com/office/drawing/2014/main" val="2435213839"/>
                    </a:ext>
                  </a:extLst>
                </a:gridCol>
                <a:gridCol w="976636">
                  <a:extLst>
                    <a:ext uri="{9D8B030D-6E8A-4147-A177-3AD203B41FA5}">
                      <a16:colId xmlns:a16="http://schemas.microsoft.com/office/drawing/2014/main" val="2173052515"/>
                    </a:ext>
                  </a:extLst>
                </a:gridCol>
                <a:gridCol w="976636">
                  <a:extLst>
                    <a:ext uri="{9D8B030D-6E8A-4147-A177-3AD203B41FA5}">
                      <a16:colId xmlns:a16="http://schemas.microsoft.com/office/drawing/2014/main" val="2047227348"/>
                    </a:ext>
                  </a:extLst>
                </a:gridCol>
              </a:tblGrid>
              <a:tr h="198120">
                <a:tc gridSpan="4">
                  <a:txBody>
                    <a:bodyPr/>
                    <a:lstStyle/>
                    <a:p>
                      <a:pPr algn="ctr" fontAlgn="ctr"/>
                      <a:r>
                        <a:rPr lang="en-US" sz="1200" b="1" i="0" u="none" strike="noStrike" dirty="0">
                          <a:solidFill>
                            <a:srgbClr val="000000"/>
                          </a:solidFill>
                          <a:effectLst/>
                          <a:latin typeface="Times New Roman" panose="02020603050405020304" pitchFamily="18" charset="0"/>
                        </a:rPr>
                        <a:t>Table II.1  </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80855330"/>
                  </a:ext>
                </a:extLst>
              </a:tr>
              <a:tr h="198120">
                <a:tc gridSpan="4">
                  <a:txBody>
                    <a:bodyPr/>
                    <a:lstStyle/>
                    <a:p>
                      <a:pPr algn="ctr" fontAlgn="ctr"/>
                      <a:r>
                        <a:rPr lang="en-US" sz="1200" b="0" i="0" u="none" strike="noStrike" dirty="0">
                          <a:solidFill>
                            <a:srgbClr val="000000"/>
                          </a:solidFill>
                          <a:effectLst/>
                          <a:latin typeface="Times New Roman" panose="02020603050405020304" pitchFamily="18" charset="0"/>
                        </a:rPr>
                        <a:t>Home Mortgage Interest Deductions by Age (2014, $billion)</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67641625"/>
                  </a:ext>
                </a:extLst>
              </a:tr>
              <a:tr h="205740">
                <a:tc>
                  <a:txBody>
                    <a:bodyPr/>
                    <a:lstStyle/>
                    <a:p>
                      <a:pPr algn="just" fontAlgn="ctr"/>
                      <a:r>
                        <a:rPr lang="en-US" sz="1200" b="0" i="0" u="none" strike="noStrike" dirty="0">
                          <a:solidFill>
                            <a:srgbClr val="000000"/>
                          </a:solidFill>
                          <a:effectLst/>
                          <a:latin typeface="Times New Roman" panose="02020603050405020304" pitchFamily="18" charset="0"/>
                        </a:rPr>
                        <a:t>Age</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Times New Roman" panose="02020603050405020304" pitchFamily="18" charset="0"/>
                        </a:rPr>
                        <a:t>AGI</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Times New Roman" panose="02020603050405020304" pitchFamily="18" charset="0"/>
                        </a:rPr>
                        <a:t>MID</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Times New Roman" panose="02020603050405020304" pitchFamily="18" charset="0"/>
                        </a:rPr>
                        <a:t>MID/AGI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9160330"/>
                  </a:ext>
                </a:extLst>
              </a:tr>
              <a:tr h="198120">
                <a:tc>
                  <a:txBody>
                    <a:bodyPr/>
                    <a:lstStyle/>
                    <a:p>
                      <a:pPr algn="just" fontAlgn="ctr"/>
                      <a:r>
                        <a:rPr lang="en-US" sz="1200" b="0" i="1" u="none" strike="noStrike" dirty="0">
                          <a:solidFill>
                            <a:srgbClr val="000000"/>
                          </a:solidFill>
                          <a:effectLst/>
                          <a:latin typeface="Times New Roman" panose="02020603050405020304" pitchFamily="18" charset="0"/>
                        </a:rPr>
                        <a:t>All returns</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200" b="0" i="0" u="none" strike="noStrike" dirty="0">
                          <a:solidFill>
                            <a:srgbClr val="000000"/>
                          </a:solidFill>
                          <a:effectLst/>
                          <a:latin typeface="Times New Roman" panose="02020603050405020304" pitchFamily="18" charset="0"/>
                        </a:rPr>
                        <a:t>6,385</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200" b="0" i="0" u="none" strike="noStrike" dirty="0">
                          <a:solidFill>
                            <a:srgbClr val="000000"/>
                          </a:solidFill>
                          <a:effectLst/>
                          <a:latin typeface="Times New Roman" panose="02020603050405020304" pitchFamily="18" charset="0"/>
                        </a:rPr>
                        <a:t>287</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200" b="0" i="0" u="none" strike="noStrike" dirty="0">
                          <a:solidFill>
                            <a:srgbClr val="000000"/>
                          </a:solidFill>
                          <a:effectLst/>
                          <a:latin typeface="Times New Roman" panose="02020603050405020304" pitchFamily="18" charset="0"/>
                        </a:rPr>
                        <a:t>4.5</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67131083"/>
                  </a:ext>
                </a:extLst>
              </a:tr>
              <a:tr h="198120">
                <a:tc>
                  <a:txBody>
                    <a:bodyPr/>
                    <a:lstStyle/>
                    <a:p>
                      <a:pPr algn="just" fontAlgn="ctr"/>
                      <a:r>
                        <a:rPr lang="en-US" sz="1200" b="0" i="0" u="none" strike="noStrike" dirty="0">
                          <a:solidFill>
                            <a:srgbClr val="000000"/>
                          </a:solidFill>
                          <a:effectLst/>
                          <a:latin typeface="Times New Roman" panose="02020603050405020304" pitchFamily="18" charset="0"/>
                        </a:rPr>
                        <a:t>Under 18</a:t>
                      </a:r>
                    </a:p>
                  </a:txBody>
                  <a:tcPr marL="0" marR="0" marT="0" marB="0" anchor="ctr">
                    <a:lnL>
                      <a:noFill/>
                    </a:lnL>
                    <a:lnR>
                      <a:noFill/>
                    </a:lnR>
                    <a:lnT>
                      <a:noFill/>
                    </a:lnT>
                    <a:lnB>
                      <a:noFill/>
                    </a:lnB>
                  </a:tcPr>
                </a:tc>
                <a:tc>
                  <a:txBody>
                    <a:bodyPr/>
                    <a:lstStyle/>
                    <a:p>
                      <a:pPr algn="ctr" fontAlgn="ctr"/>
                      <a:r>
                        <a:rPr lang="en-US" sz="1200" b="0" i="0" u="none" strike="noStrike" dirty="0">
                          <a:solidFill>
                            <a:srgbClr val="000000"/>
                          </a:solidFill>
                          <a:effectLst/>
                          <a:latin typeface="Times New Roman" panose="02020603050405020304" pitchFamily="18" charset="0"/>
                        </a:rPr>
                        <a:t>2</a:t>
                      </a:r>
                    </a:p>
                  </a:txBody>
                  <a:tcPr marL="0" marR="0" marT="0" marB="0" anchor="ctr">
                    <a:lnL>
                      <a:noFill/>
                    </a:lnL>
                    <a:lnR>
                      <a:noFill/>
                    </a:lnR>
                    <a:lnT>
                      <a:noFill/>
                    </a:lnT>
                    <a:lnB>
                      <a:noFill/>
                    </a:lnB>
                  </a:tcPr>
                </a:tc>
                <a:tc>
                  <a:txBody>
                    <a:bodyPr/>
                    <a:lstStyle/>
                    <a:p>
                      <a:pPr algn="ctr" fontAlgn="ctr"/>
                      <a:r>
                        <a:rPr lang="en-US" sz="1200" b="0" i="0" u="none" strike="noStrike" dirty="0">
                          <a:solidFill>
                            <a:srgbClr val="000000"/>
                          </a:solidFill>
                          <a:effectLst/>
                          <a:latin typeface="Times New Roman" panose="02020603050405020304" pitchFamily="18" charset="0"/>
                        </a:rPr>
                        <a:t>0</a:t>
                      </a:r>
                    </a:p>
                  </a:txBody>
                  <a:tcPr marL="0" marR="0" marT="0" marB="0" anchor="ctr">
                    <a:lnL>
                      <a:noFill/>
                    </a:lnL>
                    <a:lnR>
                      <a:noFill/>
                    </a:lnR>
                    <a:lnT>
                      <a:noFill/>
                    </a:lnT>
                    <a:lnB>
                      <a:noFill/>
                    </a:lnB>
                  </a:tcPr>
                </a:tc>
                <a:tc>
                  <a:txBody>
                    <a:bodyPr/>
                    <a:lstStyle/>
                    <a:p>
                      <a:pPr algn="ctr" fontAlgn="ctr"/>
                      <a:r>
                        <a:rPr lang="en-US" sz="1200" b="0" i="0" u="none" strike="noStrike" dirty="0">
                          <a:solidFill>
                            <a:srgbClr val="000000"/>
                          </a:solidFill>
                          <a:effectLst/>
                          <a:latin typeface="Times New Roman" panose="02020603050405020304" pitchFamily="18" charset="0"/>
                        </a:rPr>
                        <a:t>0.9</a:t>
                      </a:r>
                    </a:p>
                  </a:txBody>
                  <a:tcPr marL="0" marR="0" marT="0" marB="0" anchor="ctr">
                    <a:lnL>
                      <a:noFill/>
                    </a:lnL>
                    <a:lnR>
                      <a:noFill/>
                    </a:lnR>
                    <a:lnT>
                      <a:noFill/>
                    </a:lnT>
                    <a:lnB>
                      <a:noFill/>
                    </a:lnB>
                  </a:tcPr>
                </a:tc>
                <a:extLst>
                  <a:ext uri="{0D108BD9-81ED-4DB2-BD59-A6C34878D82A}">
                    <a16:rowId xmlns:a16="http://schemas.microsoft.com/office/drawing/2014/main" val="2272277677"/>
                  </a:ext>
                </a:extLst>
              </a:tr>
              <a:tr h="198120">
                <a:tc>
                  <a:txBody>
                    <a:bodyPr/>
                    <a:lstStyle/>
                    <a:p>
                      <a:pPr algn="just" fontAlgn="ctr"/>
                      <a:r>
                        <a:rPr lang="en-US" sz="1200" b="0" i="0" u="none" strike="noStrike" dirty="0">
                          <a:solidFill>
                            <a:srgbClr val="000000"/>
                          </a:solidFill>
                          <a:effectLst/>
                          <a:latin typeface="Times New Roman" panose="02020603050405020304" pitchFamily="18" charset="0"/>
                        </a:rPr>
                        <a:t>18 to under 26</a:t>
                      </a:r>
                    </a:p>
                  </a:txBody>
                  <a:tcPr marL="0" marR="0" marT="0" marB="0" anchor="ctr">
                    <a:lnL>
                      <a:noFill/>
                    </a:lnL>
                    <a:lnR>
                      <a:noFill/>
                    </a:lnR>
                    <a:lnT>
                      <a:noFill/>
                    </a:lnT>
                    <a:lnB>
                      <a:noFill/>
                    </a:lnB>
                  </a:tcPr>
                </a:tc>
                <a:tc>
                  <a:txBody>
                    <a:bodyPr/>
                    <a:lstStyle/>
                    <a:p>
                      <a:pPr algn="ctr" fontAlgn="ctr"/>
                      <a:r>
                        <a:rPr lang="en-US" sz="1200" b="0" i="0" u="none" strike="noStrike" dirty="0">
                          <a:solidFill>
                            <a:srgbClr val="000000"/>
                          </a:solidFill>
                          <a:effectLst/>
                          <a:latin typeface="Times New Roman" panose="02020603050405020304" pitchFamily="18" charset="0"/>
                        </a:rPr>
                        <a:t>34</a:t>
                      </a:r>
                    </a:p>
                  </a:txBody>
                  <a:tcPr marL="0" marR="0" marT="0" marB="0" anchor="ctr">
                    <a:lnL>
                      <a:noFill/>
                    </a:lnL>
                    <a:lnR>
                      <a:noFill/>
                    </a:lnR>
                    <a:lnT>
                      <a:noFill/>
                    </a:lnT>
                    <a:lnB>
                      <a:noFill/>
                    </a:lnB>
                  </a:tcPr>
                </a:tc>
                <a:tc>
                  <a:txBody>
                    <a:bodyPr/>
                    <a:lstStyle/>
                    <a:p>
                      <a:pPr algn="ctr" fontAlgn="ctr"/>
                      <a:r>
                        <a:rPr lang="en-US" sz="1200" b="0" i="0" u="none" strike="noStrike" dirty="0">
                          <a:solidFill>
                            <a:srgbClr val="000000"/>
                          </a:solidFill>
                          <a:effectLst/>
                          <a:latin typeface="Times New Roman" panose="02020603050405020304" pitchFamily="18" charset="0"/>
                        </a:rPr>
                        <a:t>1</a:t>
                      </a:r>
                    </a:p>
                  </a:txBody>
                  <a:tcPr marL="0" marR="0" marT="0" marB="0" anchor="ctr">
                    <a:lnL>
                      <a:noFill/>
                    </a:lnL>
                    <a:lnR>
                      <a:noFill/>
                    </a:lnR>
                    <a:lnT>
                      <a:noFill/>
                    </a:lnT>
                    <a:lnB>
                      <a:noFill/>
                    </a:lnB>
                  </a:tcPr>
                </a:tc>
                <a:tc>
                  <a:txBody>
                    <a:bodyPr/>
                    <a:lstStyle/>
                    <a:p>
                      <a:pPr algn="ctr" fontAlgn="ctr"/>
                      <a:r>
                        <a:rPr lang="en-US" sz="1200" b="0" i="0" u="none" strike="noStrike" dirty="0">
                          <a:solidFill>
                            <a:srgbClr val="000000"/>
                          </a:solidFill>
                          <a:effectLst/>
                          <a:latin typeface="Times New Roman" panose="02020603050405020304" pitchFamily="18" charset="0"/>
                        </a:rPr>
                        <a:t>3.1</a:t>
                      </a:r>
                    </a:p>
                  </a:txBody>
                  <a:tcPr marL="0" marR="0" marT="0" marB="0" anchor="ctr">
                    <a:lnL>
                      <a:noFill/>
                    </a:lnL>
                    <a:lnR>
                      <a:noFill/>
                    </a:lnR>
                    <a:lnT>
                      <a:noFill/>
                    </a:lnT>
                    <a:lnB>
                      <a:noFill/>
                    </a:lnB>
                  </a:tcPr>
                </a:tc>
                <a:extLst>
                  <a:ext uri="{0D108BD9-81ED-4DB2-BD59-A6C34878D82A}">
                    <a16:rowId xmlns:a16="http://schemas.microsoft.com/office/drawing/2014/main" val="2609581202"/>
                  </a:ext>
                </a:extLst>
              </a:tr>
              <a:tr h="198120">
                <a:tc>
                  <a:txBody>
                    <a:bodyPr/>
                    <a:lstStyle/>
                    <a:p>
                      <a:pPr algn="just" fontAlgn="ctr"/>
                      <a:r>
                        <a:rPr lang="en-US" sz="1200" b="0" i="0" u="none" strike="noStrike" dirty="0">
                          <a:solidFill>
                            <a:srgbClr val="000000"/>
                          </a:solidFill>
                          <a:effectLst/>
                          <a:latin typeface="Times New Roman" panose="02020603050405020304" pitchFamily="18" charset="0"/>
                        </a:rPr>
                        <a:t>26 to under 35</a:t>
                      </a:r>
                    </a:p>
                  </a:txBody>
                  <a:tcPr marL="0" marR="0" marT="0" marB="0" anchor="ctr">
                    <a:lnL>
                      <a:noFill/>
                    </a:lnL>
                    <a:lnR>
                      <a:noFill/>
                    </a:lnR>
                    <a:lnT>
                      <a:noFill/>
                    </a:lnT>
                    <a:lnB>
                      <a:noFill/>
                    </a:lnB>
                  </a:tcPr>
                </a:tc>
                <a:tc>
                  <a:txBody>
                    <a:bodyPr/>
                    <a:lstStyle/>
                    <a:p>
                      <a:pPr algn="ctr" fontAlgn="ctr"/>
                      <a:r>
                        <a:rPr lang="en-US" sz="1200" b="0" i="0" u="none" strike="noStrike" dirty="0">
                          <a:solidFill>
                            <a:srgbClr val="000000"/>
                          </a:solidFill>
                          <a:effectLst/>
                          <a:latin typeface="Times New Roman" panose="02020603050405020304" pitchFamily="18" charset="0"/>
                        </a:rPr>
                        <a:t>490</a:t>
                      </a:r>
                    </a:p>
                  </a:txBody>
                  <a:tcPr marL="0" marR="0" marT="0" marB="0" anchor="ctr">
                    <a:lnL>
                      <a:noFill/>
                    </a:lnL>
                    <a:lnR>
                      <a:noFill/>
                    </a:lnR>
                    <a:lnT>
                      <a:noFill/>
                    </a:lnT>
                    <a:lnB>
                      <a:noFill/>
                    </a:lnB>
                  </a:tcPr>
                </a:tc>
                <a:tc>
                  <a:txBody>
                    <a:bodyPr/>
                    <a:lstStyle/>
                    <a:p>
                      <a:pPr algn="ctr" fontAlgn="ctr"/>
                      <a:r>
                        <a:rPr lang="en-US" sz="1200" b="0" i="0" u="none" strike="noStrike" dirty="0">
                          <a:solidFill>
                            <a:srgbClr val="000000"/>
                          </a:solidFill>
                          <a:effectLst/>
                          <a:latin typeface="Times New Roman" panose="02020603050405020304" pitchFamily="18" charset="0"/>
                        </a:rPr>
                        <a:t>26</a:t>
                      </a:r>
                    </a:p>
                  </a:txBody>
                  <a:tcPr marL="0" marR="0" marT="0" marB="0" anchor="ctr">
                    <a:lnL>
                      <a:noFill/>
                    </a:lnL>
                    <a:lnR>
                      <a:noFill/>
                    </a:lnR>
                    <a:lnT>
                      <a:noFill/>
                    </a:lnT>
                    <a:lnB>
                      <a:noFill/>
                    </a:lnB>
                  </a:tcPr>
                </a:tc>
                <a:tc>
                  <a:txBody>
                    <a:bodyPr/>
                    <a:lstStyle/>
                    <a:p>
                      <a:pPr algn="ctr" fontAlgn="ctr"/>
                      <a:r>
                        <a:rPr lang="en-US" sz="1200" b="0" i="0" u="none" strike="noStrike" dirty="0">
                          <a:solidFill>
                            <a:srgbClr val="000000"/>
                          </a:solidFill>
                          <a:effectLst/>
                          <a:latin typeface="Times New Roman" panose="02020603050405020304" pitchFamily="18" charset="0"/>
                        </a:rPr>
                        <a:t>5.4</a:t>
                      </a:r>
                    </a:p>
                  </a:txBody>
                  <a:tcPr marL="0" marR="0" marT="0" marB="0" anchor="ctr">
                    <a:lnL>
                      <a:noFill/>
                    </a:lnL>
                    <a:lnR>
                      <a:noFill/>
                    </a:lnR>
                    <a:lnT>
                      <a:noFill/>
                    </a:lnT>
                    <a:lnB>
                      <a:noFill/>
                    </a:lnB>
                  </a:tcPr>
                </a:tc>
                <a:extLst>
                  <a:ext uri="{0D108BD9-81ED-4DB2-BD59-A6C34878D82A}">
                    <a16:rowId xmlns:a16="http://schemas.microsoft.com/office/drawing/2014/main" val="835789253"/>
                  </a:ext>
                </a:extLst>
              </a:tr>
              <a:tr h="198120">
                <a:tc>
                  <a:txBody>
                    <a:bodyPr/>
                    <a:lstStyle/>
                    <a:p>
                      <a:pPr algn="just" fontAlgn="ctr"/>
                      <a:r>
                        <a:rPr lang="en-US" sz="1200" b="0" i="0" u="none" strike="noStrike" dirty="0">
                          <a:solidFill>
                            <a:srgbClr val="000000"/>
                          </a:solidFill>
                          <a:effectLst/>
                          <a:latin typeface="Times New Roman" panose="02020603050405020304" pitchFamily="18" charset="0"/>
                        </a:rPr>
                        <a:t>35 to under 45</a:t>
                      </a:r>
                    </a:p>
                  </a:txBody>
                  <a:tcPr marL="0" marR="0" marT="0" marB="0" anchor="ctr">
                    <a:lnL>
                      <a:noFill/>
                    </a:lnL>
                    <a:lnR>
                      <a:noFill/>
                    </a:lnR>
                    <a:lnT>
                      <a:noFill/>
                    </a:lnT>
                    <a:lnB>
                      <a:noFill/>
                    </a:lnB>
                  </a:tcPr>
                </a:tc>
                <a:tc>
                  <a:txBody>
                    <a:bodyPr/>
                    <a:lstStyle/>
                    <a:p>
                      <a:pPr algn="ctr" fontAlgn="ctr"/>
                      <a:r>
                        <a:rPr lang="en-US" sz="1200" b="0" i="0" u="none" strike="noStrike" dirty="0">
                          <a:solidFill>
                            <a:srgbClr val="000000"/>
                          </a:solidFill>
                          <a:effectLst/>
                          <a:latin typeface="Times New Roman" panose="02020603050405020304" pitchFamily="18" charset="0"/>
                        </a:rPr>
                        <a:t>1,249</a:t>
                      </a:r>
                    </a:p>
                  </a:txBody>
                  <a:tcPr marL="0" marR="0" marT="0" marB="0" anchor="ctr">
                    <a:lnL>
                      <a:noFill/>
                    </a:lnL>
                    <a:lnR>
                      <a:noFill/>
                    </a:lnR>
                    <a:lnT>
                      <a:noFill/>
                    </a:lnT>
                    <a:lnB>
                      <a:noFill/>
                    </a:lnB>
                  </a:tcPr>
                </a:tc>
                <a:tc>
                  <a:txBody>
                    <a:bodyPr/>
                    <a:lstStyle/>
                    <a:p>
                      <a:pPr algn="ctr" fontAlgn="ctr"/>
                      <a:r>
                        <a:rPr lang="en-US" sz="1200" b="0" i="0" u="none" strike="noStrike" dirty="0">
                          <a:solidFill>
                            <a:srgbClr val="000000"/>
                          </a:solidFill>
                          <a:effectLst/>
                          <a:latin typeface="Times New Roman" panose="02020603050405020304" pitchFamily="18" charset="0"/>
                        </a:rPr>
                        <a:t>71</a:t>
                      </a:r>
                    </a:p>
                  </a:txBody>
                  <a:tcPr marL="0" marR="0" marT="0" marB="0" anchor="ctr">
                    <a:lnL>
                      <a:noFill/>
                    </a:lnL>
                    <a:lnR>
                      <a:noFill/>
                    </a:lnR>
                    <a:lnT>
                      <a:noFill/>
                    </a:lnT>
                    <a:lnB>
                      <a:noFill/>
                    </a:lnB>
                  </a:tcPr>
                </a:tc>
                <a:tc>
                  <a:txBody>
                    <a:bodyPr/>
                    <a:lstStyle/>
                    <a:p>
                      <a:pPr algn="ctr" fontAlgn="ctr"/>
                      <a:r>
                        <a:rPr lang="en-US" sz="1200" b="0" i="0" u="none" strike="noStrike" dirty="0">
                          <a:solidFill>
                            <a:srgbClr val="000000"/>
                          </a:solidFill>
                          <a:effectLst/>
                          <a:latin typeface="Times New Roman" panose="02020603050405020304" pitchFamily="18" charset="0"/>
                        </a:rPr>
                        <a:t>5.7</a:t>
                      </a:r>
                    </a:p>
                  </a:txBody>
                  <a:tcPr marL="0" marR="0" marT="0" marB="0" anchor="ctr">
                    <a:lnL>
                      <a:noFill/>
                    </a:lnL>
                    <a:lnR>
                      <a:noFill/>
                    </a:lnR>
                    <a:lnT>
                      <a:noFill/>
                    </a:lnT>
                    <a:lnB>
                      <a:noFill/>
                    </a:lnB>
                  </a:tcPr>
                </a:tc>
                <a:extLst>
                  <a:ext uri="{0D108BD9-81ED-4DB2-BD59-A6C34878D82A}">
                    <a16:rowId xmlns:a16="http://schemas.microsoft.com/office/drawing/2014/main" val="2284408437"/>
                  </a:ext>
                </a:extLst>
              </a:tr>
              <a:tr h="198120">
                <a:tc>
                  <a:txBody>
                    <a:bodyPr/>
                    <a:lstStyle/>
                    <a:p>
                      <a:pPr algn="just" fontAlgn="ctr"/>
                      <a:r>
                        <a:rPr lang="en-US" sz="1200" b="0" i="0" u="none" strike="noStrike" dirty="0">
                          <a:solidFill>
                            <a:srgbClr val="000000"/>
                          </a:solidFill>
                          <a:effectLst/>
                          <a:latin typeface="Times New Roman" panose="02020603050405020304" pitchFamily="18" charset="0"/>
                        </a:rPr>
                        <a:t>45 to under 55</a:t>
                      </a:r>
                    </a:p>
                  </a:txBody>
                  <a:tcPr marL="0" marR="0" marT="0" marB="0" anchor="ctr">
                    <a:lnL>
                      <a:noFill/>
                    </a:lnL>
                    <a:lnR>
                      <a:noFill/>
                    </a:lnR>
                    <a:lnT>
                      <a:noFill/>
                    </a:lnT>
                    <a:lnB>
                      <a:noFill/>
                    </a:lnB>
                  </a:tcPr>
                </a:tc>
                <a:tc>
                  <a:txBody>
                    <a:bodyPr/>
                    <a:lstStyle/>
                    <a:p>
                      <a:pPr algn="ctr" fontAlgn="ctr"/>
                      <a:r>
                        <a:rPr lang="en-US" sz="1200" b="0" i="0" u="none" strike="noStrike" dirty="0">
                          <a:solidFill>
                            <a:srgbClr val="000000"/>
                          </a:solidFill>
                          <a:effectLst/>
                          <a:latin typeface="Times New Roman" panose="02020603050405020304" pitchFamily="18" charset="0"/>
                        </a:rPr>
                        <a:t>1,762</a:t>
                      </a:r>
                    </a:p>
                  </a:txBody>
                  <a:tcPr marL="0" marR="0" marT="0" marB="0" anchor="ctr">
                    <a:lnL>
                      <a:noFill/>
                    </a:lnL>
                    <a:lnR>
                      <a:noFill/>
                    </a:lnR>
                    <a:lnT>
                      <a:noFill/>
                    </a:lnT>
                    <a:lnB>
                      <a:noFill/>
                    </a:lnB>
                  </a:tcPr>
                </a:tc>
                <a:tc>
                  <a:txBody>
                    <a:bodyPr/>
                    <a:lstStyle/>
                    <a:p>
                      <a:pPr algn="ctr" fontAlgn="ctr"/>
                      <a:r>
                        <a:rPr lang="en-US" sz="1200" b="0" i="0" u="none" strike="noStrike" dirty="0">
                          <a:solidFill>
                            <a:srgbClr val="000000"/>
                          </a:solidFill>
                          <a:effectLst/>
                          <a:latin typeface="Times New Roman" panose="02020603050405020304" pitchFamily="18" charset="0"/>
                        </a:rPr>
                        <a:t>87</a:t>
                      </a:r>
                    </a:p>
                  </a:txBody>
                  <a:tcPr marL="0" marR="0" marT="0" marB="0" anchor="ctr">
                    <a:lnL>
                      <a:noFill/>
                    </a:lnL>
                    <a:lnR>
                      <a:noFill/>
                    </a:lnR>
                    <a:lnT>
                      <a:noFill/>
                    </a:lnT>
                    <a:lnB>
                      <a:noFill/>
                    </a:lnB>
                  </a:tcPr>
                </a:tc>
                <a:tc>
                  <a:txBody>
                    <a:bodyPr/>
                    <a:lstStyle/>
                    <a:p>
                      <a:pPr algn="ctr" fontAlgn="ctr"/>
                      <a:r>
                        <a:rPr lang="en-US" sz="1200" b="0" i="0" u="none" strike="noStrike" dirty="0">
                          <a:solidFill>
                            <a:srgbClr val="000000"/>
                          </a:solidFill>
                          <a:effectLst/>
                          <a:latin typeface="Times New Roman" panose="02020603050405020304" pitchFamily="18" charset="0"/>
                        </a:rPr>
                        <a:t>5.0</a:t>
                      </a:r>
                    </a:p>
                  </a:txBody>
                  <a:tcPr marL="0" marR="0" marT="0" marB="0" anchor="ctr">
                    <a:lnL>
                      <a:noFill/>
                    </a:lnL>
                    <a:lnR>
                      <a:noFill/>
                    </a:lnR>
                    <a:lnT>
                      <a:noFill/>
                    </a:lnT>
                    <a:lnB>
                      <a:noFill/>
                    </a:lnB>
                  </a:tcPr>
                </a:tc>
                <a:extLst>
                  <a:ext uri="{0D108BD9-81ED-4DB2-BD59-A6C34878D82A}">
                    <a16:rowId xmlns:a16="http://schemas.microsoft.com/office/drawing/2014/main" val="3427075491"/>
                  </a:ext>
                </a:extLst>
              </a:tr>
              <a:tr h="198120">
                <a:tc>
                  <a:txBody>
                    <a:bodyPr/>
                    <a:lstStyle/>
                    <a:p>
                      <a:pPr algn="just" fontAlgn="ctr"/>
                      <a:r>
                        <a:rPr lang="en-US" sz="1200" b="0" i="0" u="none" strike="noStrike" dirty="0">
                          <a:solidFill>
                            <a:srgbClr val="000000"/>
                          </a:solidFill>
                          <a:effectLst/>
                          <a:latin typeface="Times New Roman" panose="02020603050405020304" pitchFamily="18" charset="0"/>
                        </a:rPr>
                        <a:t>55 to under 65</a:t>
                      </a:r>
                    </a:p>
                  </a:txBody>
                  <a:tcPr marL="0" marR="0" marT="0" marB="0" anchor="ctr">
                    <a:lnL>
                      <a:noFill/>
                    </a:lnL>
                    <a:lnR>
                      <a:noFill/>
                    </a:lnR>
                    <a:lnT>
                      <a:noFill/>
                    </a:lnT>
                    <a:lnB>
                      <a:noFill/>
                    </a:lnB>
                  </a:tcPr>
                </a:tc>
                <a:tc>
                  <a:txBody>
                    <a:bodyPr/>
                    <a:lstStyle/>
                    <a:p>
                      <a:pPr algn="ctr" fontAlgn="ctr"/>
                      <a:r>
                        <a:rPr lang="en-US" sz="1200" b="0" i="0" u="none" strike="noStrike" dirty="0">
                          <a:solidFill>
                            <a:srgbClr val="000000"/>
                          </a:solidFill>
                          <a:effectLst/>
                          <a:latin typeface="Times New Roman" panose="02020603050405020304" pitchFamily="18" charset="0"/>
                        </a:rPr>
                        <a:t>1,606</a:t>
                      </a:r>
                    </a:p>
                  </a:txBody>
                  <a:tcPr marL="0" marR="0" marT="0" marB="0" anchor="ctr">
                    <a:lnL>
                      <a:noFill/>
                    </a:lnL>
                    <a:lnR>
                      <a:noFill/>
                    </a:lnR>
                    <a:lnT>
                      <a:noFill/>
                    </a:lnT>
                    <a:lnB>
                      <a:noFill/>
                    </a:lnB>
                  </a:tcPr>
                </a:tc>
                <a:tc>
                  <a:txBody>
                    <a:bodyPr/>
                    <a:lstStyle/>
                    <a:p>
                      <a:pPr algn="ctr" fontAlgn="ctr"/>
                      <a:r>
                        <a:rPr lang="en-US" sz="1200" b="0" i="0" u="none" strike="noStrike" dirty="0">
                          <a:solidFill>
                            <a:srgbClr val="000000"/>
                          </a:solidFill>
                          <a:effectLst/>
                          <a:latin typeface="Times New Roman" panose="02020603050405020304" pitchFamily="18" charset="0"/>
                        </a:rPr>
                        <a:t>65</a:t>
                      </a:r>
                    </a:p>
                  </a:txBody>
                  <a:tcPr marL="0" marR="0" marT="0" marB="0" anchor="ctr">
                    <a:lnL>
                      <a:noFill/>
                    </a:lnL>
                    <a:lnR>
                      <a:noFill/>
                    </a:lnR>
                    <a:lnT>
                      <a:noFill/>
                    </a:lnT>
                    <a:lnB>
                      <a:noFill/>
                    </a:lnB>
                  </a:tcPr>
                </a:tc>
                <a:tc>
                  <a:txBody>
                    <a:bodyPr/>
                    <a:lstStyle/>
                    <a:p>
                      <a:pPr algn="ctr" fontAlgn="ctr"/>
                      <a:r>
                        <a:rPr lang="en-US" sz="1200" b="0" i="0" u="none" strike="noStrike" dirty="0">
                          <a:solidFill>
                            <a:srgbClr val="000000"/>
                          </a:solidFill>
                          <a:effectLst/>
                          <a:latin typeface="Times New Roman" panose="02020603050405020304" pitchFamily="18" charset="0"/>
                        </a:rPr>
                        <a:t>4.0</a:t>
                      </a:r>
                    </a:p>
                  </a:txBody>
                  <a:tcPr marL="0" marR="0" marT="0" marB="0" anchor="ctr">
                    <a:lnL>
                      <a:noFill/>
                    </a:lnL>
                    <a:lnR>
                      <a:noFill/>
                    </a:lnR>
                    <a:lnT>
                      <a:noFill/>
                    </a:lnT>
                    <a:lnB>
                      <a:noFill/>
                    </a:lnB>
                  </a:tcPr>
                </a:tc>
                <a:extLst>
                  <a:ext uri="{0D108BD9-81ED-4DB2-BD59-A6C34878D82A}">
                    <a16:rowId xmlns:a16="http://schemas.microsoft.com/office/drawing/2014/main" val="2462357472"/>
                  </a:ext>
                </a:extLst>
              </a:tr>
              <a:tr h="205740">
                <a:tc>
                  <a:txBody>
                    <a:bodyPr/>
                    <a:lstStyle/>
                    <a:p>
                      <a:pPr algn="just" fontAlgn="ctr"/>
                      <a:r>
                        <a:rPr lang="en-US" sz="1200" b="0" i="0" u="none" strike="noStrike" dirty="0">
                          <a:solidFill>
                            <a:srgbClr val="000000"/>
                          </a:solidFill>
                          <a:effectLst/>
                          <a:latin typeface="Times New Roman" panose="02020603050405020304" pitchFamily="18" charset="0"/>
                        </a:rPr>
                        <a:t>65 and over</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Times New Roman" panose="02020603050405020304" pitchFamily="18" charset="0"/>
                        </a:rPr>
                        <a:t>1,242</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Times New Roman" panose="02020603050405020304" pitchFamily="18" charset="0"/>
                        </a:rPr>
                        <a:t>36</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Times New Roman" panose="02020603050405020304" pitchFamily="18" charset="0"/>
                        </a:rPr>
                        <a:t>2.9</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8391799"/>
                  </a:ext>
                </a:extLst>
              </a:tr>
              <a:tr h="198120">
                <a:tc gridSpan="3">
                  <a:txBody>
                    <a:bodyPr/>
                    <a:lstStyle/>
                    <a:p>
                      <a:pPr algn="l" fontAlgn="ctr"/>
                      <a:r>
                        <a:rPr lang="en-US" sz="1200" b="0" i="0" u="none" strike="noStrike" dirty="0">
                          <a:solidFill>
                            <a:srgbClr val="000000"/>
                          </a:solidFill>
                          <a:effectLst/>
                          <a:latin typeface="Times New Roman" panose="02020603050405020304" pitchFamily="18" charset="0"/>
                        </a:rPr>
                        <a:t>Source: IRS Statistics of Income, 2016, Table 2.6</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l" fontAlgn="ctr"/>
                      <a:endParaRPr lang="en-US" sz="1200" b="0" i="0" u="none" strike="noStrike" dirty="0">
                        <a:solidFill>
                          <a:srgbClr val="000000"/>
                        </a:solidFill>
                        <a:effectLst/>
                        <a:latin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03899173"/>
                  </a:ext>
                </a:extLst>
              </a:tr>
            </a:tbl>
          </a:graphicData>
        </a:graphic>
      </p:graphicFrame>
      <p:pic>
        <p:nvPicPr>
          <p:cNvPr id="13" name="Picture 12"/>
          <p:cNvPicPr>
            <a:picLocks noChangeAspect="1"/>
          </p:cNvPicPr>
          <p:nvPr/>
        </p:nvPicPr>
        <p:blipFill>
          <a:blip r:embed="rId3"/>
          <a:stretch>
            <a:fillRect/>
          </a:stretch>
        </p:blipFill>
        <p:spPr>
          <a:xfrm>
            <a:off x="6146800" y="2476499"/>
            <a:ext cx="4757339" cy="4375203"/>
          </a:xfrm>
          <a:prstGeom prst="rect">
            <a:avLst/>
          </a:prstGeom>
        </p:spPr>
      </p:pic>
      <p:sp>
        <p:nvSpPr>
          <p:cNvPr id="16" name="Slide Number Placeholder 15"/>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3756227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Background (Cont’d)</a:t>
            </a:r>
            <a:endParaRPr lang="en-US" dirty="0"/>
          </a:p>
        </p:txBody>
      </p:sp>
      <p:sp>
        <p:nvSpPr>
          <p:cNvPr id="3" name="Content Placeholder 2"/>
          <p:cNvSpPr>
            <a:spLocks noGrp="1"/>
          </p:cNvSpPr>
          <p:nvPr>
            <p:ph idx="1"/>
          </p:nvPr>
        </p:nvSpPr>
        <p:spPr>
          <a:xfrm>
            <a:off x="521034" y="1770424"/>
            <a:ext cx="11029615" cy="4442888"/>
          </a:xfrm>
        </p:spPr>
        <p:txBody>
          <a:bodyPr anchor="t"/>
          <a:lstStyle/>
          <a:p>
            <a:r>
              <a:rPr lang="en-US" sz="1900" dirty="0" smtClean="0"/>
              <a:t>Poterba and Sinai (2011) use 2004 </a:t>
            </a:r>
            <a:r>
              <a:rPr lang="en-US" sz="1900" dirty="0"/>
              <a:t>Survey of Consumer Finances </a:t>
            </a:r>
            <a:r>
              <a:rPr lang="en-US" sz="1900" dirty="0" smtClean="0"/>
              <a:t>(SCF), supplemented by TAXSIM </a:t>
            </a:r>
            <a:r>
              <a:rPr lang="en-US" sz="1900" dirty="0"/>
              <a:t>(Feenberg and </a:t>
            </a:r>
            <a:r>
              <a:rPr lang="en-US" sz="1900" dirty="0" smtClean="0"/>
              <a:t>Coutts</a:t>
            </a:r>
            <a:r>
              <a:rPr lang="en-US" sz="1900" dirty="0"/>
              <a:t>, </a:t>
            </a:r>
            <a:r>
              <a:rPr lang="en-US" sz="1900" dirty="0" smtClean="0"/>
              <a:t>1993), classify households using a </a:t>
            </a:r>
            <a:r>
              <a:rPr lang="en-US" sz="1900" dirty="0"/>
              <a:t>more comprehensive measure of income than </a:t>
            </a:r>
            <a:r>
              <a:rPr lang="en-US" sz="1900" dirty="0" smtClean="0"/>
              <a:t>AGI: </a:t>
            </a:r>
          </a:p>
          <a:p>
            <a:r>
              <a:rPr lang="en-US" sz="2000" dirty="0" smtClean="0"/>
              <a:t>Measure of Income = AGI + income </a:t>
            </a:r>
            <a:r>
              <a:rPr lang="en-US" sz="2000" dirty="0"/>
              <a:t>from non-taxable </a:t>
            </a:r>
            <a:r>
              <a:rPr lang="en-US" sz="2000" dirty="0" smtClean="0"/>
              <a:t>investments + employer </a:t>
            </a:r>
            <a:r>
              <a:rPr lang="en-US" sz="2000" dirty="0"/>
              <a:t>contributions to social </a:t>
            </a:r>
            <a:r>
              <a:rPr lang="en-US" sz="2000" dirty="0" smtClean="0"/>
              <a:t>security + unemployment </a:t>
            </a:r>
            <a:r>
              <a:rPr lang="en-US" sz="2000" dirty="0"/>
              <a:t>insurance and workers </a:t>
            </a:r>
            <a:r>
              <a:rPr lang="en-US" sz="2000" dirty="0" smtClean="0"/>
              <a:t>compensation + gross </a:t>
            </a:r>
            <a:r>
              <a:rPr lang="en-US" sz="2000" dirty="0"/>
              <a:t>Social Security </a:t>
            </a:r>
            <a:r>
              <a:rPr lang="en-US" sz="2000" dirty="0" smtClean="0"/>
              <a:t>income + some </a:t>
            </a:r>
            <a:r>
              <a:rPr lang="en-US" sz="2000" dirty="0"/>
              <a:t>additional preference items under the alternative minimum tax</a:t>
            </a:r>
            <a:r>
              <a:rPr lang="en-US" sz="2000" dirty="0" smtClean="0"/>
              <a:t> </a:t>
            </a:r>
          </a:p>
          <a:p>
            <a:r>
              <a:rPr lang="en-US" sz="2000" dirty="0" smtClean="0"/>
              <a:t>Using this measure of income, we </a:t>
            </a:r>
            <a:r>
              <a:rPr lang="en-US" sz="2000" dirty="0"/>
              <a:t>updated Poterba and Sinai’s results using 2016 SCF </a:t>
            </a:r>
            <a:r>
              <a:rPr lang="en-US" sz="2000" dirty="0" smtClean="0"/>
              <a:t>data</a:t>
            </a:r>
            <a:r>
              <a:rPr lang="en-US" dirty="0" smtClean="0"/>
              <a:t>.</a:t>
            </a:r>
          </a:p>
          <a:p>
            <a:r>
              <a:rPr lang="en-US" sz="1700" dirty="0" smtClean="0"/>
              <a:t>Home value increases with income </a:t>
            </a:r>
            <a:r>
              <a:rPr lang="en-US" sz="1700" dirty="0" smtClean="0"/>
              <a:t>&amp; </a:t>
            </a:r>
            <a:r>
              <a:rPr lang="en-US" sz="1700" dirty="0" smtClean="0"/>
              <a:t>age </a:t>
            </a:r>
            <a:r>
              <a:rPr lang="en-US" sz="1700" dirty="0" smtClean="0"/>
              <a:t>group         LTV </a:t>
            </a:r>
            <a:r>
              <a:rPr lang="en-US" sz="1700" dirty="0" smtClean="0"/>
              <a:t>ratios decline at high income; flat or increase at </a:t>
            </a:r>
            <a:r>
              <a:rPr lang="en-US" sz="1700" dirty="0" smtClean="0"/>
              <a:t>lower </a:t>
            </a:r>
            <a:r>
              <a:rPr lang="en-US" sz="1700" dirty="0" smtClean="0"/>
              <a:t>income</a:t>
            </a:r>
          </a:p>
        </p:txBody>
      </p:sp>
      <p:sp>
        <p:nvSpPr>
          <p:cNvPr id="10" name="Slide Number Placeholder 9"/>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11" name="Content Placeholder 6"/>
          <p:cNvPicPr>
            <a:picLocks noChangeAspect="1"/>
          </p:cNvPicPr>
          <p:nvPr/>
        </p:nvPicPr>
        <p:blipFill>
          <a:blip r:embed="rId3"/>
          <a:stretch>
            <a:fillRect/>
          </a:stretch>
        </p:blipFill>
        <p:spPr>
          <a:xfrm>
            <a:off x="576660" y="4421838"/>
            <a:ext cx="5210243" cy="2232962"/>
          </a:xfrm>
          <a:prstGeom prst="rect">
            <a:avLst/>
          </a:prstGeom>
        </p:spPr>
      </p:pic>
      <p:pic>
        <p:nvPicPr>
          <p:cNvPr id="12" name="Picture 11"/>
          <p:cNvPicPr>
            <a:picLocks noChangeAspect="1"/>
          </p:cNvPicPr>
          <p:nvPr/>
        </p:nvPicPr>
        <p:blipFill>
          <a:blip r:embed="rId4"/>
          <a:stretch>
            <a:fillRect/>
          </a:stretch>
        </p:blipFill>
        <p:spPr>
          <a:xfrm>
            <a:off x="6152749" y="4392465"/>
            <a:ext cx="5032053" cy="2262335"/>
          </a:xfrm>
          <a:prstGeom prst="rect">
            <a:avLst/>
          </a:prstGeom>
        </p:spPr>
      </p:pic>
    </p:spTree>
    <p:extLst>
      <p:ext uri="{BB962C8B-B14F-4D97-AF65-F5344CB8AC3E}">
        <p14:creationId xmlns:p14="http://schemas.microsoft.com/office/powerpoint/2010/main" val="739748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Background (Cont’d)</a:t>
            </a:r>
          </a:p>
        </p:txBody>
      </p:sp>
      <p:sp>
        <p:nvSpPr>
          <p:cNvPr id="3" name="Content Placeholder 2"/>
          <p:cNvSpPr>
            <a:spLocks noGrp="1"/>
          </p:cNvSpPr>
          <p:nvPr>
            <p:ph idx="1"/>
          </p:nvPr>
        </p:nvSpPr>
        <p:spPr>
          <a:xfrm>
            <a:off x="581193" y="1927833"/>
            <a:ext cx="4993918" cy="4393429"/>
          </a:xfrm>
        </p:spPr>
        <p:txBody>
          <a:bodyPr anchor="t"/>
          <a:lstStyle/>
          <a:p>
            <a:endParaRPr lang="en-US" dirty="0" smtClean="0"/>
          </a:p>
          <a:p>
            <a:r>
              <a:rPr lang="en-US" sz="2000" dirty="0" smtClean="0"/>
              <a:t>MID is more valuable to higher income taxpayers as they face higher marginal tax </a:t>
            </a:r>
            <a:r>
              <a:rPr lang="en-US" sz="2000" dirty="0" smtClean="0"/>
              <a:t>rates</a:t>
            </a:r>
            <a:endParaRPr lang="en-US" sz="2000" dirty="0" smtClean="0"/>
          </a:p>
          <a:p>
            <a:pPr marL="0" indent="0">
              <a:buNone/>
            </a:pPr>
            <a:endParaRPr lang="en-US" sz="2000" dirty="0" smtClean="0"/>
          </a:p>
          <a:p>
            <a:pPr marL="0" indent="0">
              <a:buNone/>
            </a:pPr>
            <a:endParaRPr lang="en-US" sz="2000" dirty="0" smtClean="0"/>
          </a:p>
          <a:p>
            <a:r>
              <a:rPr lang="en-US" sz="2000" dirty="0" smtClean="0"/>
              <a:t>Distributional effects of eliminating MID* - </a:t>
            </a:r>
            <a:r>
              <a:rPr lang="en-US" sz="2000" dirty="0"/>
              <a:t>concentrated in the upper income </a:t>
            </a:r>
            <a:r>
              <a:rPr lang="en-US" sz="2000" dirty="0" smtClean="0"/>
              <a:t>classes</a:t>
            </a:r>
          </a:p>
          <a:p>
            <a:pPr marL="0" indent="0">
              <a:buNone/>
            </a:pPr>
            <a:endParaRPr lang="en-US" sz="2000" dirty="0"/>
          </a:p>
          <a:p>
            <a:pPr marL="0" indent="0">
              <a:buNone/>
            </a:pPr>
            <a:endParaRPr lang="en-US" sz="2000"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endParaRPr lang="en-US" dirty="0" smtClean="0"/>
          </a:p>
          <a:p>
            <a:pPr marL="0" indent="0">
              <a:buNone/>
            </a:pP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13</a:t>
            </a:fld>
            <a:endParaRPr lang="en-US" dirty="0"/>
          </a:p>
        </p:txBody>
      </p:sp>
      <p:sp>
        <p:nvSpPr>
          <p:cNvPr id="8" name="TextBox 7"/>
          <p:cNvSpPr txBox="1"/>
          <p:nvPr/>
        </p:nvSpPr>
        <p:spPr>
          <a:xfrm>
            <a:off x="581192" y="6424864"/>
            <a:ext cx="10415671" cy="276999"/>
          </a:xfrm>
          <a:prstGeom prst="rect">
            <a:avLst/>
          </a:prstGeom>
          <a:noFill/>
        </p:spPr>
        <p:txBody>
          <a:bodyPr wrap="square" rtlCol="0">
            <a:spAutoFit/>
          </a:bodyPr>
          <a:lstStyle/>
          <a:p>
            <a:r>
              <a:rPr lang="en-US" sz="1200" dirty="0" smtClean="0"/>
              <a:t>*Static effects of eliminating </a:t>
            </a:r>
            <a:r>
              <a:rPr lang="en-US" sz="1200" dirty="0"/>
              <a:t>MID, neglecting behavioral </a:t>
            </a:r>
            <a:r>
              <a:rPr lang="en-US" sz="1200" dirty="0" smtClean="0"/>
              <a:t>effects.</a:t>
            </a:r>
            <a:endParaRPr lang="en-US" sz="1200" dirty="0"/>
          </a:p>
        </p:txBody>
      </p:sp>
      <p:pic>
        <p:nvPicPr>
          <p:cNvPr id="9" name="Picture 8"/>
          <p:cNvPicPr>
            <a:picLocks noChangeAspect="1"/>
          </p:cNvPicPr>
          <p:nvPr/>
        </p:nvPicPr>
        <p:blipFill>
          <a:blip r:embed="rId2"/>
          <a:stretch>
            <a:fillRect/>
          </a:stretch>
        </p:blipFill>
        <p:spPr>
          <a:xfrm>
            <a:off x="5436477" y="3897800"/>
            <a:ext cx="6518004" cy="2332062"/>
          </a:xfrm>
          <a:prstGeom prst="rect">
            <a:avLst/>
          </a:prstGeom>
        </p:spPr>
      </p:pic>
      <p:pic>
        <p:nvPicPr>
          <p:cNvPr id="10" name="Picture 9"/>
          <p:cNvPicPr>
            <a:picLocks noChangeAspect="1"/>
          </p:cNvPicPr>
          <p:nvPr/>
        </p:nvPicPr>
        <p:blipFill>
          <a:blip r:embed="rId3"/>
          <a:stretch>
            <a:fillRect/>
          </a:stretch>
        </p:blipFill>
        <p:spPr>
          <a:xfrm>
            <a:off x="5570977" y="952500"/>
            <a:ext cx="6182166" cy="2520950"/>
          </a:xfrm>
          <a:prstGeom prst="rect">
            <a:avLst/>
          </a:prstGeom>
        </p:spPr>
      </p:pic>
    </p:spTree>
    <p:extLst>
      <p:ext uri="{BB962C8B-B14F-4D97-AF65-F5344CB8AC3E}">
        <p14:creationId xmlns:p14="http://schemas.microsoft.com/office/powerpoint/2010/main" val="54297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81191" y="3382631"/>
            <a:ext cx="10993549" cy="1475013"/>
          </a:xfrm>
        </p:spPr>
        <p:txBody>
          <a:bodyPr>
            <a:normAutofit fontScale="90000"/>
          </a:bodyPr>
          <a:lstStyle/>
          <a:p>
            <a:pPr algn="ctr"/>
            <a:r>
              <a:rPr lang="en-US" dirty="0" smtClean="0">
                <a:solidFill>
                  <a:schemeClr val="bg1"/>
                </a:solidFill>
              </a:rPr>
              <a:t>III. </a:t>
            </a:r>
            <a:r>
              <a:rPr lang="en-US" dirty="0">
                <a:solidFill>
                  <a:schemeClr val="bg1"/>
                </a:solidFill>
              </a:rPr>
              <a:t>Overview of the Model and Initial Equilibrium </a:t>
            </a:r>
            <a:br>
              <a:rPr lang="en-US" dirty="0">
                <a:solidFill>
                  <a:schemeClr val="bg1"/>
                </a:solidFill>
              </a:rPr>
            </a:br>
            <a:endParaRPr lang="en-US" dirty="0">
              <a:solidFill>
                <a:schemeClr val="bg1"/>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2613371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Overview of the Model and Initial Equilibrium </a:t>
            </a:r>
          </a:p>
        </p:txBody>
      </p:sp>
      <p:sp>
        <p:nvSpPr>
          <p:cNvPr id="3" name="Content Placeholder 2"/>
          <p:cNvSpPr>
            <a:spLocks noGrp="1"/>
          </p:cNvSpPr>
          <p:nvPr>
            <p:ph idx="1"/>
          </p:nvPr>
        </p:nvSpPr>
        <p:spPr>
          <a:xfrm>
            <a:off x="581192" y="2180496"/>
            <a:ext cx="11029615" cy="4140766"/>
          </a:xfrm>
        </p:spPr>
        <p:txBody>
          <a:bodyPr anchor="t">
            <a:normAutofit lnSpcReduction="10000"/>
          </a:bodyPr>
          <a:lstStyle/>
          <a:p>
            <a:r>
              <a:rPr lang="en-US" sz="2000" dirty="0"/>
              <a:t>D</a:t>
            </a:r>
            <a:r>
              <a:rPr lang="en-US" sz="2000" dirty="0" smtClean="0"/>
              <a:t>ynamic</a:t>
            </a:r>
            <a:r>
              <a:rPr lang="en-US" sz="2000" dirty="0"/>
              <a:t>, overlapping generations, </a:t>
            </a:r>
            <a:r>
              <a:rPr lang="en-US" sz="2000" dirty="0" smtClean="0"/>
              <a:t>computable general equilibrium (CGE) </a:t>
            </a:r>
            <a:r>
              <a:rPr lang="en-US" sz="2000" dirty="0"/>
              <a:t>model of the U.S. economy that focuses on the macroeconomic, distributional, and transitional effects of tax </a:t>
            </a:r>
            <a:r>
              <a:rPr lang="en-US" sz="2000" dirty="0" smtClean="0"/>
              <a:t>reforms</a:t>
            </a:r>
          </a:p>
          <a:p>
            <a:r>
              <a:rPr lang="en-US" sz="2000" dirty="0" smtClean="0"/>
              <a:t>Consumers: </a:t>
            </a:r>
          </a:p>
          <a:p>
            <a:pPr lvl="1"/>
            <a:r>
              <a:rPr lang="en-US" sz="2000" dirty="0" smtClean="0"/>
              <a:t>labor </a:t>
            </a:r>
            <a:r>
              <a:rPr lang="en-US" sz="2000" dirty="0"/>
              <a:t>supply, consumption, and saving to maximize their welfare over a 55-year adult </a:t>
            </a:r>
            <a:r>
              <a:rPr lang="en-US" sz="2000" dirty="0" smtClean="0"/>
              <a:t>life</a:t>
            </a:r>
          </a:p>
          <a:p>
            <a:pPr lvl="1"/>
            <a:r>
              <a:rPr lang="en-US" sz="2000" dirty="0"/>
              <a:t>55 generations alive at any given point in time, and each generation includes 12 lifetime income groups, each characterized by its own lifetime earnings profile, government transfers profile, wealth holdings, consumption and saving patterns</a:t>
            </a:r>
            <a:endParaRPr lang="en-US" sz="2000" dirty="0" smtClean="0"/>
          </a:p>
          <a:p>
            <a:pPr lvl="1"/>
            <a:r>
              <a:rPr lang="en-US" sz="2000" dirty="0" smtClean="0"/>
              <a:t>Maximize lifetime utility (discounted sum of annual utilities) subject to lifetime budget constraint</a:t>
            </a:r>
          </a:p>
          <a:p>
            <a:pPr lvl="1"/>
            <a:r>
              <a:rPr lang="en-US" sz="2000" dirty="0" smtClean="0"/>
              <a:t>Nested CES function with four consumer goods: </a:t>
            </a:r>
            <a:r>
              <a:rPr lang="en-US" sz="2000" dirty="0"/>
              <a:t>a non-housing composite consumption good produced by the corporate sector (C), a non-housing composite consumption good produced by the non-corporate sector (N), owner-occupied housing (H), and rental housing (R</a:t>
            </a:r>
            <a:r>
              <a:rPr lang="en-US" sz="2000" dirty="0" smtClean="0"/>
              <a:t>)</a:t>
            </a:r>
          </a:p>
          <a:p>
            <a:pPr lvl="1"/>
            <a:endParaRPr lang="en-US" dirty="0" smtClean="0"/>
          </a:p>
          <a:p>
            <a:endParaRPr lang="en-US" dirty="0" smtClean="0"/>
          </a:p>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1461641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Overview of the </a:t>
            </a:r>
            <a:r>
              <a:rPr lang="en-US" dirty="0" smtClean="0"/>
              <a:t>Model (Cont’d) </a:t>
            </a:r>
            <a:endParaRPr lang="en-US" dirty="0"/>
          </a:p>
        </p:txBody>
      </p:sp>
      <p:sp>
        <p:nvSpPr>
          <p:cNvPr id="3" name="Content Placeholder 2"/>
          <p:cNvSpPr>
            <a:spLocks noGrp="1"/>
          </p:cNvSpPr>
          <p:nvPr>
            <p:ph idx="1"/>
          </p:nvPr>
        </p:nvSpPr>
        <p:spPr>
          <a:xfrm>
            <a:off x="581192" y="2051050"/>
            <a:ext cx="11029616" cy="4482097"/>
          </a:xfrm>
        </p:spPr>
        <p:txBody>
          <a:bodyPr anchor="t">
            <a:normAutofit/>
          </a:bodyPr>
          <a:lstStyle/>
          <a:p>
            <a:r>
              <a:rPr lang="en-US" sz="2000" dirty="0" smtClean="0"/>
              <a:t>Business firms: </a:t>
            </a:r>
          </a:p>
          <a:p>
            <a:pPr lvl="1"/>
            <a:r>
              <a:rPr lang="en-US" altLang="en-US" sz="2000" dirty="0"/>
              <a:t>Firm managers maximize </a:t>
            </a:r>
            <a:r>
              <a:rPr lang="en-US" altLang="en-US" sz="2000" dirty="0" smtClean="0"/>
              <a:t>profits/value </a:t>
            </a:r>
            <a:r>
              <a:rPr lang="en-US" altLang="en-US" sz="2000" dirty="0"/>
              <a:t>of </a:t>
            </a:r>
            <a:r>
              <a:rPr lang="en-US" altLang="en-US" sz="2000" dirty="0" smtClean="0"/>
              <a:t>firms </a:t>
            </a:r>
          </a:p>
          <a:p>
            <a:pPr lvl="1"/>
            <a:r>
              <a:rPr lang="en-US" altLang="en-US" sz="2000" dirty="0" smtClean="0"/>
              <a:t>Calculate the optimal </a:t>
            </a:r>
            <a:r>
              <a:rPr lang="en-US" altLang="en-US" sz="2000" dirty="0"/>
              <a:t>time path of investment </a:t>
            </a:r>
            <a:r>
              <a:rPr lang="en-US" altLang="en-US" sz="2000" dirty="0" smtClean="0"/>
              <a:t>for changes in the tax structure, considering adjustment costs</a:t>
            </a:r>
            <a:endParaRPr lang="en-US" altLang="en-US" sz="2000" dirty="0"/>
          </a:p>
          <a:p>
            <a:pPr lvl="1"/>
            <a:r>
              <a:rPr lang="en-US" altLang="en-US" sz="2000" dirty="0" smtClean="0"/>
              <a:t>One firm for each production sector; Cobb-Douglas </a:t>
            </a:r>
            <a:r>
              <a:rPr lang="en-US" altLang="en-US" sz="2000" dirty="0"/>
              <a:t>production function </a:t>
            </a:r>
          </a:p>
          <a:p>
            <a:pPr lvl="1"/>
            <a:r>
              <a:rPr lang="en-US" altLang="en-US" sz="2000" dirty="0" smtClean="0"/>
              <a:t>Corporate sector (C),  subject to CIT; </a:t>
            </a:r>
            <a:r>
              <a:rPr lang="en-US" sz="2000" dirty="0" smtClean="0"/>
              <a:t>non-corporate </a:t>
            </a:r>
            <a:r>
              <a:rPr lang="en-US" sz="2000" dirty="0"/>
              <a:t>(</a:t>
            </a:r>
            <a:r>
              <a:rPr lang="en-US" sz="2000" dirty="0" smtClean="0"/>
              <a:t>N) and </a:t>
            </a:r>
            <a:r>
              <a:rPr lang="en-US" sz="2000" dirty="0"/>
              <a:t>rental housing (R</a:t>
            </a:r>
            <a:r>
              <a:rPr lang="en-US" sz="2000" dirty="0" smtClean="0"/>
              <a:t>) sectors, taxed on a pass-through basis</a:t>
            </a:r>
            <a:endParaRPr lang="en-US" altLang="en-US" sz="2000" dirty="0" smtClean="0"/>
          </a:p>
          <a:p>
            <a:pPr lvl="1"/>
            <a:r>
              <a:rPr lang="en-US" sz="2000" dirty="0" smtClean="0"/>
              <a:t>Owner-occupied housing (H) sector: an </a:t>
            </a:r>
            <a:r>
              <a:rPr lang="en-US" sz="2000" dirty="0"/>
              <a:t>untaxed private firm combines capital and labor to produce housing and then rents housing services to </a:t>
            </a:r>
            <a:r>
              <a:rPr lang="en-US" sz="2000" dirty="0" smtClean="0"/>
              <a:t>homeowners</a:t>
            </a:r>
          </a:p>
          <a:p>
            <a:pPr lvl="1"/>
            <a:r>
              <a:rPr lang="en-US" sz="2000" dirty="0" smtClean="0"/>
              <a:t>MID benefits are </a:t>
            </a:r>
            <a:r>
              <a:rPr lang="en-US" sz="2000" dirty="0"/>
              <a:t>incorporated into the model as reductions in the prices of housing </a:t>
            </a:r>
            <a:r>
              <a:rPr lang="en-US" sz="2000" dirty="0" smtClean="0"/>
              <a:t>services, which differ across income groups </a:t>
            </a:r>
          </a:p>
          <a:p>
            <a:pPr lvl="1"/>
            <a:endParaRPr lang="en-US" altLang="en-US" dirty="0" smtClean="0"/>
          </a:p>
          <a:p>
            <a:pPr lvl="1"/>
            <a:endParaRPr lang="en-US" altLang="en-US" dirty="0"/>
          </a:p>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3076433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Overview of the model (Cont’d)</a:t>
            </a:r>
            <a:endParaRPr lang="en-US" dirty="0"/>
          </a:p>
        </p:txBody>
      </p:sp>
      <p:sp>
        <p:nvSpPr>
          <p:cNvPr id="3" name="Content Placeholder 2"/>
          <p:cNvSpPr>
            <a:spLocks noGrp="1"/>
          </p:cNvSpPr>
          <p:nvPr>
            <p:ph idx="1"/>
          </p:nvPr>
        </p:nvSpPr>
        <p:spPr>
          <a:xfrm>
            <a:off x="581192" y="2180496"/>
            <a:ext cx="11029615" cy="4140766"/>
          </a:xfrm>
        </p:spPr>
        <p:txBody>
          <a:bodyPr anchor="t">
            <a:normAutofit lnSpcReduction="10000"/>
          </a:bodyPr>
          <a:lstStyle/>
          <a:p>
            <a:r>
              <a:rPr lang="en-US" sz="2000" dirty="0" smtClean="0"/>
              <a:t>Government: finances an exogenously specified time path of public services and government transfers </a:t>
            </a:r>
          </a:p>
          <a:p>
            <a:r>
              <a:rPr lang="en-US" sz="2000" dirty="0" smtClean="0"/>
              <a:t>Tax instruments: </a:t>
            </a:r>
            <a:r>
              <a:rPr lang="en-US" sz="2000" dirty="0" smtClean="0"/>
              <a:t>CIT and </a:t>
            </a:r>
            <a:r>
              <a:rPr lang="en-US" sz="2000" dirty="0"/>
              <a:t>a personal income tax with a progressive wage income tax structure (modeled as different constant marginal tax rates applied to the labor income of each of the 12 income groups), and a single constant rate capital income tax rate. </a:t>
            </a:r>
            <a:endParaRPr lang="en-US" sz="2000" dirty="0" smtClean="0"/>
          </a:p>
          <a:p>
            <a:r>
              <a:rPr lang="en-US" sz="2000" dirty="0" smtClean="0"/>
              <a:t>After the enactment of reform, the model will </a:t>
            </a:r>
            <a:r>
              <a:rPr lang="en-US" sz="2000" dirty="0"/>
              <a:t>arrive at a steady state </a:t>
            </a:r>
            <a:r>
              <a:rPr lang="en-US" sz="2000" dirty="0" smtClean="0"/>
              <a:t>equilibrium where all </a:t>
            </a:r>
            <a:r>
              <a:rPr lang="en-US" sz="2000" dirty="0"/>
              <a:t>key macroeconomic </a:t>
            </a:r>
            <a:r>
              <a:rPr lang="en-US" sz="2000" dirty="0" smtClean="0"/>
              <a:t>variables (GDP, outputs in various sectors, capital stock, effective labor force) grow at the steady state rate – an  </a:t>
            </a:r>
            <a:r>
              <a:rPr lang="en-US" sz="2000" dirty="0"/>
              <a:t>exogenously </a:t>
            </a:r>
            <a:r>
              <a:rPr lang="en-US" sz="2000" dirty="0" smtClean="0"/>
              <a:t>defined constant rate equals to the sum of population </a:t>
            </a:r>
            <a:r>
              <a:rPr lang="en-US" sz="2000" dirty="0"/>
              <a:t>growth rate and the rate of </a:t>
            </a:r>
            <a:r>
              <a:rPr lang="en-US" sz="2000" dirty="0" smtClean="0"/>
              <a:t>technological growth </a:t>
            </a:r>
          </a:p>
          <a:p>
            <a:r>
              <a:rPr lang="en-US" sz="2000" dirty="0" smtClean="0"/>
              <a:t>Reform induced changes in asset values in each market, for each period after the reform can be calculated – can consider changes in </a:t>
            </a:r>
            <a:r>
              <a:rPr lang="en-US" sz="2000" dirty="0"/>
              <a:t>tax treatment of existing capital assets, as well as their previous tax treatment under the existing tax </a:t>
            </a:r>
            <a:r>
              <a:rPr lang="en-US" sz="2000" dirty="0" smtClean="0"/>
              <a:t>system – transitional effects on prices of housing and other assets and </a:t>
            </a:r>
            <a:r>
              <a:rPr lang="en-US" sz="2000" dirty="0"/>
              <a:t>redistributions across all </a:t>
            </a:r>
            <a:r>
              <a:rPr lang="en-US" sz="2000" dirty="0" smtClean="0"/>
              <a:t>generations </a:t>
            </a:r>
          </a:p>
          <a:p>
            <a:endParaRPr lang="en-US" dirty="0" smtClean="0"/>
          </a:p>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494824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Initial Equilibrium </a:t>
            </a:r>
            <a:endParaRPr lang="en-US" dirty="0"/>
          </a:p>
        </p:txBody>
      </p:sp>
      <p:sp>
        <p:nvSpPr>
          <p:cNvPr id="3" name="Content Placeholder 2"/>
          <p:cNvSpPr>
            <a:spLocks noGrp="1"/>
          </p:cNvSpPr>
          <p:nvPr>
            <p:ph idx="1"/>
          </p:nvPr>
        </p:nvSpPr>
        <p:spPr>
          <a:xfrm>
            <a:off x="581192" y="2006600"/>
            <a:ext cx="11029615" cy="4108450"/>
          </a:xfrm>
        </p:spPr>
        <p:txBody>
          <a:bodyPr anchor="t">
            <a:normAutofit fontScale="92500" lnSpcReduction="10000"/>
          </a:bodyPr>
          <a:lstStyle/>
          <a:p>
            <a:r>
              <a:rPr lang="en-US" sz="2000" dirty="0" smtClean="0"/>
              <a:t>Initial equilibrium: a </a:t>
            </a:r>
            <a:r>
              <a:rPr lang="en-US" sz="2000" dirty="0"/>
              <a:t>stylized representation of the U.S. economy in </a:t>
            </a:r>
            <a:r>
              <a:rPr lang="en-US" sz="2000" dirty="0" smtClean="0"/>
              <a:t>2016</a:t>
            </a:r>
          </a:p>
          <a:p>
            <a:r>
              <a:rPr lang="en-US" sz="2000" dirty="0"/>
              <a:t>The last decade has been characterized by a boom, a bust, and then a </a:t>
            </a:r>
            <a:r>
              <a:rPr lang="en-US" sz="2000" dirty="0" smtClean="0"/>
              <a:t>recovery </a:t>
            </a:r>
            <a:r>
              <a:rPr lang="en-US" sz="2000" dirty="0"/>
              <a:t>in the housing </a:t>
            </a:r>
            <a:r>
              <a:rPr lang="en-US" sz="2000" dirty="0" smtClean="0"/>
              <a:t>sector</a:t>
            </a:r>
          </a:p>
          <a:p>
            <a:r>
              <a:rPr lang="en-US" sz="2000" dirty="0" smtClean="0"/>
              <a:t>The excess supply of housing in 2009 has dissipated and possibly reversed: </a:t>
            </a:r>
          </a:p>
          <a:p>
            <a:pPr lvl="1"/>
            <a:r>
              <a:rPr lang="en-US" sz="1800" dirty="0" smtClean="0"/>
              <a:t>Vacancy rates of housing averaged 1.6 percent in 1980 and 1990s*. </a:t>
            </a:r>
          </a:p>
          <a:p>
            <a:pPr lvl="1"/>
            <a:r>
              <a:rPr lang="en-US" sz="1800" dirty="0" smtClean="0"/>
              <a:t>Vacancy rates averaged 2.7 percent in 2007-2009, have been declining since 2010 – and were 1.8 percent in 2016.</a:t>
            </a:r>
          </a:p>
          <a:p>
            <a:pPr lvl="1"/>
            <a:r>
              <a:rPr lang="en-US" sz="1800" dirty="0" smtClean="0"/>
              <a:t>Over the last five years to 2017, </a:t>
            </a:r>
            <a:r>
              <a:rPr lang="en-US" sz="1800" dirty="0"/>
              <a:t>total housing inventory has been below 6-month inventory </a:t>
            </a:r>
            <a:r>
              <a:rPr lang="en-US" sz="1800" dirty="0" smtClean="0"/>
              <a:t>levels.** In August 2017, the total housing inventory declined to 1.88 million, which is 4.5 months of supply. </a:t>
            </a:r>
          </a:p>
          <a:p>
            <a:r>
              <a:rPr lang="en-US" sz="2000" dirty="0" smtClean="0"/>
              <a:t>Our model is an equilibrium model, hence cannot model excess demand (might put upward pressure on housing price), but this effect needs to be considered together with the potential </a:t>
            </a:r>
            <a:r>
              <a:rPr lang="en-US" sz="2000" dirty="0"/>
              <a:t>housing price declines </a:t>
            </a:r>
            <a:r>
              <a:rPr lang="en-US" sz="2000" dirty="0" smtClean="0"/>
              <a:t>for MID revisions</a:t>
            </a:r>
          </a:p>
          <a:p>
            <a:pPr lvl="1"/>
            <a:r>
              <a:rPr lang="en-US" sz="1900" dirty="0" smtClean="0"/>
              <a:t>Might be offsetting effects – combined effect on housing prices would be smaller than similar policy implemented a few years ago, or in an equilibrium environment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18</a:t>
            </a:fld>
            <a:endParaRPr lang="en-US" dirty="0"/>
          </a:p>
        </p:txBody>
      </p:sp>
      <p:sp>
        <p:nvSpPr>
          <p:cNvPr id="5" name="TextBox 4"/>
          <p:cNvSpPr txBox="1"/>
          <p:nvPr/>
        </p:nvSpPr>
        <p:spPr>
          <a:xfrm>
            <a:off x="587208" y="6250405"/>
            <a:ext cx="5789529" cy="276999"/>
          </a:xfrm>
          <a:prstGeom prst="rect">
            <a:avLst/>
          </a:prstGeom>
          <a:noFill/>
        </p:spPr>
        <p:txBody>
          <a:bodyPr wrap="square" rtlCol="0">
            <a:spAutoFit/>
          </a:bodyPr>
          <a:lstStyle/>
          <a:p>
            <a:r>
              <a:rPr lang="en-US" sz="1200" dirty="0" smtClean="0"/>
              <a:t>*</a:t>
            </a:r>
            <a:r>
              <a:rPr lang="en-US" sz="1200" dirty="0"/>
              <a:t>U.S. </a:t>
            </a:r>
            <a:r>
              <a:rPr lang="en-US" sz="1200" dirty="0" smtClean="0"/>
              <a:t>Bureau of the Census.     **National </a:t>
            </a:r>
            <a:r>
              <a:rPr lang="en-US" sz="1200" dirty="0"/>
              <a:t>Association of Realtors (NAR)</a:t>
            </a:r>
            <a:r>
              <a:rPr lang="en-US" sz="1200" dirty="0" smtClean="0"/>
              <a:t> </a:t>
            </a:r>
            <a:endParaRPr lang="en-US" sz="1200" dirty="0"/>
          </a:p>
        </p:txBody>
      </p:sp>
    </p:spTree>
    <p:extLst>
      <p:ext uri="{BB962C8B-B14F-4D97-AF65-F5344CB8AC3E}">
        <p14:creationId xmlns:p14="http://schemas.microsoft.com/office/powerpoint/2010/main" val="2494311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81191" y="3382631"/>
            <a:ext cx="10993549" cy="1475013"/>
          </a:xfrm>
        </p:spPr>
        <p:txBody>
          <a:bodyPr anchor="ctr">
            <a:normAutofit/>
          </a:bodyPr>
          <a:lstStyle/>
          <a:p>
            <a:pPr algn="ctr"/>
            <a:r>
              <a:rPr lang="en-US" dirty="0" smtClean="0">
                <a:solidFill>
                  <a:schemeClr val="bg1"/>
                </a:solidFill>
              </a:rPr>
              <a:t>IV. Simulation Results</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1957041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Tax CUTs and Jobs Act (H.R.1) </a:t>
            </a:r>
          </a:p>
        </p:txBody>
      </p:sp>
      <p:sp>
        <p:nvSpPr>
          <p:cNvPr id="3" name="Content Placeholder 2"/>
          <p:cNvSpPr>
            <a:spLocks noGrp="1"/>
          </p:cNvSpPr>
          <p:nvPr>
            <p:ph idx="1"/>
          </p:nvPr>
        </p:nvSpPr>
        <p:spPr/>
        <p:txBody>
          <a:bodyPr anchor="t">
            <a:normAutofit/>
          </a:bodyPr>
          <a:lstStyle/>
          <a:p>
            <a:r>
              <a:rPr lang="en-US" sz="2200" dirty="0" smtClean="0"/>
              <a:t>Provisions relevant to homeownership and housing:</a:t>
            </a:r>
          </a:p>
          <a:p>
            <a:pPr lvl="1"/>
            <a:r>
              <a:rPr lang="en-US" sz="2200" dirty="0" smtClean="0"/>
              <a:t>Preserve the home mortgage interest deduction: up to $500,000, primary residence only (from current $1 million dollars, primary residence and second home) </a:t>
            </a:r>
          </a:p>
          <a:p>
            <a:pPr lvl="1"/>
            <a:r>
              <a:rPr lang="en-US" sz="2200" dirty="0" smtClean="0"/>
              <a:t>Allow deduction of state and local property taxes up to $10,000</a:t>
            </a:r>
          </a:p>
          <a:p>
            <a:pPr lvl="1"/>
            <a:r>
              <a:rPr lang="en-US" sz="2200" dirty="0" smtClean="0"/>
              <a:t>Gain </a:t>
            </a:r>
            <a:r>
              <a:rPr lang="en-US" sz="2200" dirty="0"/>
              <a:t>from sale of a principal </a:t>
            </a:r>
            <a:r>
              <a:rPr lang="en-US" sz="2200" dirty="0" smtClean="0"/>
              <a:t>residence: exclude up to $500,000 from taxable income, 5 out of 8 years, phasing out dollar-for-dollar for AGI exceeding $500,000 (from current 2 out of 5 years, no AGI limit) </a:t>
            </a:r>
            <a:endParaRPr lang="en-US" sz="22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455554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Simulation Results </a:t>
            </a:r>
          </a:p>
        </p:txBody>
      </p:sp>
      <p:sp>
        <p:nvSpPr>
          <p:cNvPr id="3" name="Content Placeholder 2"/>
          <p:cNvSpPr>
            <a:spLocks noGrp="1"/>
          </p:cNvSpPr>
          <p:nvPr>
            <p:ph idx="1"/>
          </p:nvPr>
        </p:nvSpPr>
        <p:spPr>
          <a:xfrm>
            <a:off x="581192" y="1876926"/>
            <a:ext cx="11029615" cy="4444336"/>
          </a:xfrm>
        </p:spPr>
        <p:txBody>
          <a:bodyPr anchor="t">
            <a:normAutofit fontScale="85000" lnSpcReduction="20000"/>
          </a:bodyPr>
          <a:lstStyle/>
          <a:p>
            <a:r>
              <a:rPr lang="en-US" sz="2200" dirty="0" smtClean="0"/>
              <a:t>Assume </a:t>
            </a:r>
            <a:r>
              <a:rPr lang="en-US" sz="2200" dirty="0"/>
              <a:t>the revenue gains </a:t>
            </a:r>
            <a:r>
              <a:rPr lang="en-US" sz="2200" dirty="0" smtClean="0"/>
              <a:t>from </a:t>
            </a:r>
            <a:r>
              <a:rPr lang="en-US" sz="2200" dirty="0"/>
              <a:t>curtailing or eliminating the MID are offset by increases in government </a:t>
            </a:r>
            <a:r>
              <a:rPr lang="en-US" sz="2200" dirty="0" smtClean="0"/>
              <a:t>transfers</a:t>
            </a:r>
          </a:p>
          <a:p>
            <a:pPr lvl="1"/>
            <a:r>
              <a:rPr lang="en-US" sz="1900" dirty="0" smtClean="0"/>
              <a:t>Allows us to focus on isolating the effects of changes to MID…, and </a:t>
            </a:r>
          </a:p>
          <a:p>
            <a:pPr lvl="1"/>
            <a:r>
              <a:rPr lang="en-US" sz="1900" dirty="0" smtClean="0"/>
              <a:t>No need to </a:t>
            </a:r>
            <a:r>
              <a:rPr lang="en-US" sz="1900" dirty="0"/>
              <a:t>analyze simultaneously the distortionary effects of offsetting changes in other taxes </a:t>
            </a:r>
            <a:r>
              <a:rPr lang="en-US" sz="1900" dirty="0" smtClean="0"/>
              <a:t>or government deficit </a:t>
            </a:r>
          </a:p>
          <a:p>
            <a:pPr lvl="1"/>
            <a:r>
              <a:rPr lang="en-US" sz="1900" dirty="0" smtClean="0"/>
              <a:t>Allows us to focus on </a:t>
            </a:r>
            <a:r>
              <a:rPr lang="en-US" sz="1900" dirty="0"/>
              <a:t>substitution effects </a:t>
            </a:r>
            <a:r>
              <a:rPr lang="en-US" sz="1900" dirty="0" smtClean="0"/>
              <a:t>with </a:t>
            </a:r>
            <a:r>
              <a:rPr lang="en-US" sz="1900" dirty="0"/>
              <a:t>income effects roughly offset by the reduction in government </a:t>
            </a:r>
            <a:r>
              <a:rPr lang="en-US" sz="1900" dirty="0" smtClean="0"/>
              <a:t>transfers</a:t>
            </a:r>
          </a:p>
          <a:p>
            <a:r>
              <a:rPr lang="en-US" sz="2200" dirty="0" smtClean="0"/>
              <a:t>Consider dynamic changes – eliminating / curtailing MID would eliminate / reduce </a:t>
            </a:r>
            <a:r>
              <a:rPr lang="en-US" sz="2200" dirty="0"/>
              <a:t>the tax advantage favoring borrowing in the form of a home </a:t>
            </a:r>
            <a:r>
              <a:rPr lang="en-US" sz="2200" dirty="0" smtClean="0"/>
              <a:t>mortgage</a:t>
            </a:r>
          </a:p>
          <a:p>
            <a:r>
              <a:rPr lang="en-US" sz="2200" dirty="0" smtClean="0"/>
              <a:t>Reform creates incentives for portfolio adjustment - </a:t>
            </a:r>
            <a:r>
              <a:rPr lang="en-US" sz="2200" dirty="0"/>
              <a:t>households with mortgage debt and financial assets that generate taxable income would be borrowing at the before-tax interest rate </a:t>
            </a:r>
            <a:r>
              <a:rPr lang="en-US" sz="2200" dirty="0" smtClean="0"/>
              <a:t>but </a:t>
            </a:r>
            <a:r>
              <a:rPr lang="en-US" sz="2200" dirty="0"/>
              <a:t>investing at the after-tax interest </a:t>
            </a:r>
            <a:r>
              <a:rPr lang="en-US" sz="2200" dirty="0" smtClean="0"/>
              <a:t>rate</a:t>
            </a:r>
            <a:endParaRPr lang="en-US" sz="2200" dirty="0"/>
          </a:p>
          <a:p>
            <a:r>
              <a:rPr lang="en-US" sz="2200" dirty="0" smtClean="0"/>
              <a:t>Incentive to pay down </a:t>
            </a:r>
            <a:r>
              <a:rPr lang="en-US" sz="2200" dirty="0"/>
              <a:t>mortgages by drawing down their holdings of financial </a:t>
            </a:r>
            <a:r>
              <a:rPr lang="en-US" sz="2200" dirty="0" smtClean="0"/>
              <a:t>assets</a:t>
            </a:r>
          </a:p>
          <a:p>
            <a:r>
              <a:rPr lang="en-US" sz="2200" dirty="0"/>
              <a:t>S</a:t>
            </a:r>
            <a:r>
              <a:rPr lang="en-US" sz="2200" dirty="0" smtClean="0"/>
              <a:t>tatic </a:t>
            </a:r>
            <a:r>
              <a:rPr lang="en-US" sz="2200" dirty="0"/>
              <a:t>estimates of the revenue gains from eliminating </a:t>
            </a:r>
            <a:r>
              <a:rPr lang="en-US" sz="2200" dirty="0" smtClean="0"/>
              <a:t>or curtailing MID overstated:</a:t>
            </a:r>
          </a:p>
          <a:p>
            <a:pPr lvl="1"/>
            <a:r>
              <a:rPr lang="en-US" sz="1900" dirty="0" smtClean="0"/>
              <a:t>direct </a:t>
            </a:r>
            <a:r>
              <a:rPr lang="en-US" sz="1900" dirty="0"/>
              <a:t>revenue </a:t>
            </a:r>
            <a:r>
              <a:rPr lang="en-US" sz="1900" dirty="0" smtClean="0"/>
              <a:t>gains;  </a:t>
            </a:r>
          </a:p>
          <a:p>
            <a:pPr lvl="1"/>
            <a:r>
              <a:rPr lang="en-US" sz="1900" dirty="0" smtClean="0"/>
              <a:t>indirect </a:t>
            </a:r>
            <a:r>
              <a:rPr lang="en-US" sz="1900" dirty="0"/>
              <a:t>revenue losses might also be </a:t>
            </a:r>
            <a:r>
              <a:rPr lang="en-US" sz="1900" dirty="0" smtClean="0"/>
              <a:t>incurred: a </a:t>
            </a:r>
            <a:r>
              <a:rPr lang="en-US" sz="1900" dirty="0"/>
              <a:t>decline in taxable interest, dividends, and capital gains on financial </a:t>
            </a:r>
            <a:r>
              <a:rPr lang="en-US" sz="1900" dirty="0" smtClean="0"/>
              <a:t>assets. </a:t>
            </a:r>
          </a:p>
          <a:p>
            <a:pPr lvl="1"/>
            <a:endParaRPr lang="en-US" sz="1900" dirty="0" smtClean="0"/>
          </a:p>
          <a:p>
            <a:pPr lvl="1"/>
            <a:endParaRPr lang="en-US" dirty="0" smtClean="0"/>
          </a:p>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2049551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US" dirty="0" smtClean="0"/>
              <a:t/>
            </a:r>
            <a:br>
              <a:rPr lang="en-US" dirty="0" smtClean="0"/>
            </a:br>
            <a:r>
              <a:rPr lang="en-US" dirty="0" smtClean="0"/>
              <a:t>First </a:t>
            </a:r>
            <a:r>
              <a:rPr lang="en-US" dirty="0"/>
              <a:t>Policy Change: </a:t>
            </a:r>
            <a:r>
              <a:rPr lang="en-US" i="1" dirty="0"/>
              <a:t>Eliminating the Home MID</a:t>
            </a:r>
            <a:r>
              <a:rPr lang="en-US" dirty="0"/>
              <a:t/>
            </a:r>
            <a:br>
              <a:rPr lang="en-US" dirty="0"/>
            </a:br>
            <a:endParaRPr lang="en-US" dirty="0"/>
          </a:p>
        </p:txBody>
      </p:sp>
      <p:sp>
        <p:nvSpPr>
          <p:cNvPr id="3" name="Content Placeholder 2"/>
          <p:cNvSpPr>
            <a:spLocks noGrp="1"/>
          </p:cNvSpPr>
          <p:nvPr>
            <p:ph idx="1"/>
          </p:nvPr>
        </p:nvSpPr>
        <p:spPr>
          <a:xfrm>
            <a:off x="581192" y="1807526"/>
            <a:ext cx="11029615" cy="4304525"/>
          </a:xfrm>
        </p:spPr>
        <p:txBody>
          <a:bodyPr anchor="t"/>
          <a:lstStyle/>
          <a:p>
            <a:r>
              <a:rPr lang="en-US" dirty="0" smtClean="0"/>
              <a:t>Poterba and Sinai (</a:t>
            </a:r>
            <a:r>
              <a:rPr lang="en-US" dirty="0" smtClean="0"/>
              <a:t>2011</a:t>
            </a:r>
            <a:r>
              <a:rPr lang="en-US" dirty="0" smtClean="0"/>
              <a:t>): many households with large </a:t>
            </a:r>
            <a:r>
              <a:rPr lang="en-US" dirty="0"/>
              <a:t>mortgages have only </a:t>
            </a:r>
            <a:r>
              <a:rPr lang="en-US" dirty="0" smtClean="0"/>
              <a:t>limited capacity to rebalance due to limited financial wealth, while households with significant financial wealth typically do not have large mortgage</a:t>
            </a:r>
          </a:p>
          <a:p>
            <a:pPr lvl="1"/>
            <a:r>
              <a:rPr lang="en-US" dirty="0" smtClean="0"/>
              <a:t>This limits the portfolio adjustments that might occur to reduce MID if it</a:t>
            </a:r>
            <a:r>
              <a:rPr lang="en-US" dirty="0"/>
              <a:t> </a:t>
            </a:r>
            <a:r>
              <a:rPr lang="en-US" dirty="0" smtClean="0"/>
              <a:t>is reduced or eliminated </a:t>
            </a:r>
          </a:p>
          <a:p>
            <a:pPr lvl="1"/>
            <a:r>
              <a:rPr lang="en-US" dirty="0"/>
              <a:t>A</a:t>
            </a:r>
            <a:r>
              <a:rPr lang="en-US" dirty="0" smtClean="0"/>
              <a:t>mount </a:t>
            </a:r>
            <a:r>
              <a:rPr lang="en-US" dirty="0"/>
              <a:t>of deductible mortgage debt that could be replaced by drawing down all available “non-transaction” liquid financial assets </a:t>
            </a:r>
            <a:r>
              <a:rPr lang="en-US" dirty="0" smtClean="0"/>
              <a:t>(liquid </a:t>
            </a:r>
            <a:r>
              <a:rPr lang="en-US" dirty="0"/>
              <a:t>financial assets other than savings, money market, and brokerage call accounts</a:t>
            </a:r>
            <a:r>
              <a:rPr lang="en-US" dirty="0" smtClean="0"/>
              <a:t>) if eliminating MID: 20 percent </a:t>
            </a:r>
          </a:p>
          <a:p>
            <a:pPr lvl="1"/>
            <a:r>
              <a:rPr lang="en-US" dirty="0" smtClean="0"/>
              <a:t>Updated this result to 2016 SCF data and generated a reduction in the static revenue gains </a:t>
            </a:r>
            <a:r>
              <a:rPr lang="en-US" dirty="0"/>
              <a:t>if eliminating </a:t>
            </a:r>
            <a:r>
              <a:rPr lang="en-US" dirty="0" smtClean="0"/>
              <a:t>MID: 25 percent. </a:t>
            </a:r>
          </a:p>
          <a:p>
            <a:pPr lvl="1"/>
            <a:endParaRPr lang="en-US" dirty="0" smtClean="0"/>
          </a:p>
          <a:p>
            <a:endParaRPr lang="en-US" dirty="0" smtClean="0"/>
          </a:p>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21</a:t>
            </a:fld>
            <a:endParaRPr lang="en-US" dirty="0"/>
          </a:p>
        </p:txBody>
      </p:sp>
      <p:sp>
        <p:nvSpPr>
          <p:cNvPr id="7" name="TextBox 6"/>
          <p:cNvSpPr txBox="1"/>
          <p:nvPr/>
        </p:nvSpPr>
        <p:spPr>
          <a:xfrm>
            <a:off x="403058" y="6412832"/>
            <a:ext cx="10720137" cy="276999"/>
          </a:xfrm>
          <a:prstGeom prst="rect">
            <a:avLst/>
          </a:prstGeom>
          <a:noFill/>
        </p:spPr>
        <p:txBody>
          <a:bodyPr wrap="square" rtlCol="0">
            <a:spAutoFit/>
          </a:bodyPr>
          <a:lstStyle/>
          <a:p>
            <a:r>
              <a:rPr lang="en-US" sz="1200" dirty="0" smtClean="0"/>
              <a:t>*Gervais </a:t>
            </a:r>
            <a:r>
              <a:rPr lang="en-US" sz="1200" dirty="0"/>
              <a:t>and Pandey (2008) </a:t>
            </a:r>
            <a:r>
              <a:rPr lang="en-US" sz="1200" dirty="0" smtClean="0"/>
              <a:t>estimated the effect to be 25 percent whereas Gale</a:t>
            </a:r>
            <a:r>
              <a:rPr lang="en-US" sz="1200" dirty="0"/>
              <a:t>, Gruber, and Stephens-Davidowitz (2007</a:t>
            </a:r>
            <a:r>
              <a:rPr lang="en-US" sz="1200" dirty="0" smtClean="0"/>
              <a:t>) generated an estimate of 16 percent. </a:t>
            </a:r>
            <a:endParaRPr lang="en-US" sz="1200" dirty="0"/>
          </a:p>
        </p:txBody>
      </p:sp>
      <p:pic>
        <p:nvPicPr>
          <p:cNvPr id="8" name="Picture 7"/>
          <p:cNvPicPr>
            <a:picLocks noChangeAspect="1"/>
          </p:cNvPicPr>
          <p:nvPr/>
        </p:nvPicPr>
        <p:blipFill>
          <a:blip r:embed="rId2"/>
          <a:stretch>
            <a:fillRect/>
          </a:stretch>
        </p:blipFill>
        <p:spPr>
          <a:xfrm>
            <a:off x="2565109" y="3798093"/>
            <a:ext cx="6288128" cy="2614739"/>
          </a:xfrm>
          <a:prstGeom prst="rect">
            <a:avLst/>
          </a:prstGeom>
        </p:spPr>
      </p:pic>
    </p:spTree>
    <p:extLst>
      <p:ext uri="{BB962C8B-B14F-4D97-AF65-F5344CB8AC3E}">
        <p14:creationId xmlns:p14="http://schemas.microsoft.com/office/powerpoint/2010/main" val="2479255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US" dirty="0" smtClean="0"/>
              <a:t/>
            </a:r>
            <a:br>
              <a:rPr lang="en-US" dirty="0" smtClean="0"/>
            </a:br>
            <a:r>
              <a:rPr lang="en-US" dirty="0"/>
              <a:t>First Policy Change: </a:t>
            </a:r>
            <a:r>
              <a:rPr lang="en-US" dirty="0" smtClean="0"/>
              <a:t/>
            </a:r>
            <a:br>
              <a:rPr lang="en-US" dirty="0" smtClean="0"/>
            </a:br>
            <a:r>
              <a:rPr lang="en-US" i="1" dirty="0" smtClean="0"/>
              <a:t>Eliminating </a:t>
            </a:r>
            <a:r>
              <a:rPr lang="en-US" i="1" dirty="0"/>
              <a:t>the Home </a:t>
            </a:r>
            <a:r>
              <a:rPr lang="en-US" i="1" dirty="0" smtClean="0"/>
              <a:t>MID </a:t>
            </a:r>
            <a:r>
              <a:rPr lang="en-US" dirty="0"/>
              <a:t/>
            </a:r>
            <a:br>
              <a:rPr lang="en-US" dirty="0"/>
            </a:b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22</a:t>
            </a:fld>
            <a:endParaRPr lang="en-US" dirty="0"/>
          </a:p>
        </p:txBody>
      </p:sp>
      <p:sp>
        <p:nvSpPr>
          <p:cNvPr id="9" name="TextBox 8"/>
          <p:cNvSpPr txBox="1"/>
          <p:nvPr/>
        </p:nvSpPr>
        <p:spPr>
          <a:xfrm>
            <a:off x="581192" y="2279984"/>
            <a:ext cx="5097713" cy="2585323"/>
          </a:xfrm>
          <a:prstGeom prst="rect">
            <a:avLst/>
          </a:prstGeom>
          <a:noFill/>
        </p:spPr>
        <p:txBody>
          <a:bodyPr wrap="square" rtlCol="0">
            <a:spAutoFit/>
          </a:bodyPr>
          <a:lstStyle/>
          <a:p>
            <a:pPr marL="285750" indent="-285750">
              <a:buClr>
                <a:schemeClr val="accent2"/>
              </a:buClr>
              <a:buSzPct val="120000"/>
              <a:buFont typeface="Wingdings" panose="05000000000000000000" pitchFamily="2" charset="2"/>
              <a:buChar char="§"/>
            </a:pPr>
            <a:r>
              <a:rPr lang="en-US" dirty="0">
                <a:solidFill>
                  <a:schemeClr val="tx2"/>
                </a:solidFill>
              </a:rPr>
              <a:t>The overall effects of eliminating </a:t>
            </a:r>
            <a:r>
              <a:rPr lang="en-US" dirty="0" smtClean="0">
                <a:solidFill>
                  <a:schemeClr val="tx2"/>
                </a:solidFill>
              </a:rPr>
              <a:t>MID: generally </a:t>
            </a:r>
            <a:r>
              <a:rPr lang="en-US" dirty="0">
                <a:solidFill>
                  <a:schemeClr val="tx2"/>
                </a:solidFill>
              </a:rPr>
              <a:t>small and negative in the short </a:t>
            </a:r>
            <a:r>
              <a:rPr lang="en-US" dirty="0" smtClean="0">
                <a:solidFill>
                  <a:schemeClr val="tx2"/>
                </a:solidFill>
              </a:rPr>
              <a:t>run</a:t>
            </a:r>
          </a:p>
          <a:p>
            <a:pPr marL="742950" lvl="1" indent="-285750">
              <a:buClr>
                <a:schemeClr val="accent2"/>
              </a:buClr>
              <a:buSzPct val="120000"/>
              <a:buFont typeface="Wingdings" panose="05000000000000000000" pitchFamily="2" charset="2"/>
              <a:buChar char="§"/>
            </a:pPr>
            <a:r>
              <a:rPr lang="en-US" dirty="0" smtClean="0">
                <a:solidFill>
                  <a:schemeClr val="tx2"/>
                </a:solidFill>
              </a:rPr>
              <a:t>reflecting </a:t>
            </a:r>
            <a:r>
              <a:rPr lang="en-US" dirty="0">
                <a:solidFill>
                  <a:schemeClr val="tx2"/>
                </a:solidFill>
              </a:rPr>
              <a:t>the costs of adjusting the capital </a:t>
            </a:r>
            <a:r>
              <a:rPr lang="en-US" dirty="0" smtClean="0">
                <a:solidFill>
                  <a:schemeClr val="tx2"/>
                </a:solidFill>
              </a:rPr>
              <a:t>stock</a:t>
            </a:r>
          </a:p>
          <a:p>
            <a:pPr lvl="1">
              <a:buClr>
                <a:schemeClr val="accent2"/>
              </a:buClr>
              <a:buSzPct val="120000"/>
            </a:pPr>
            <a:endParaRPr lang="en-US" dirty="0" smtClean="0">
              <a:solidFill>
                <a:schemeClr val="tx2"/>
              </a:solidFill>
            </a:endParaRPr>
          </a:p>
          <a:p>
            <a:pPr marL="285750" indent="-285750">
              <a:buClr>
                <a:schemeClr val="accent2"/>
              </a:buClr>
              <a:buSzPct val="120000"/>
              <a:buFont typeface="Wingdings" panose="05000000000000000000" pitchFamily="2" charset="2"/>
              <a:buChar char="§"/>
            </a:pPr>
            <a:r>
              <a:rPr lang="en-US" dirty="0" smtClean="0">
                <a:solidFill>
                  <a:schemeClr val="tx2"/>
                </a:solidFill>
              </a:rPr>
              <a:t>small </a:t>
            </a:r>
            <a:r>
              <a:rPr lang="en-US" dirty="0">
                <a:solidFill>
                  <a:schemeClr val="tx2"/>
                </a:solidFill>
              </a:rPr>
              <a:t>and neutral in the long </a:t>
            </a:r>
            <a:r>
              <a:rPr lang="en-US" dirty="0" smtClean="0">
                <a:solidFill>
                  <a:schemeClr val="tx2"/>
                </a:solidFill>
              </a:rPr>
              <a:t>run</a:t>
            </a:r>
          </a:p>
          <a:p>
            <a:pPr marL="742950" lvl="1" indent="-285750">
              <a:buClr>
                <a:schemeClr val="accent2"/>
              </a:buClr>
              <a:buSzPct val="120000"/>
              <a:buFont typeface="Wingdings" panose="05000000000000000000" pitchFamily="2" charset="2"/>
              <a:buChar char="§"/>
            </a:pPr>
            <a:r>
              <a:rPr lang="en-US" dirty="0" smtClean="0">
                <a:solidFill>
                  <a:schemeClr val="tx2"/>
                </a:solidFill>
              </a:rPr>
              <a:t>reflecting </a:t>
            </a:r>
            <a:r>
              <a:rPr lang="en-US" dirty="0">
                <a:solidFill>
                  <a:schemeClr val="tx2"/>
                </a:solidFill>
              </a:rPr>
              <a:t>the efficiency gain from reducing the tax preference for owner-occupied housing</a:t>
            </a:r>
          </a:p>
        </p:txBody>
      </p:sp>
      <p:pic>
        <p:nvPicPr>
          <p:cNvPr id="11" name="Picture 10"/>
          <p:cNvPicPr>
            <a:picLocks noChangeAspect="1"/>
          </p:cNvPicPr>
          <p:nvPr/>
        </p:nvPicPr>
        <p:blipFill>
          <a:blip r:embed="rId2"/>
          <a:stretch>
            <a:fillRect/>
          </a:stretch>
        </p:blipFill>
        <p:spPr>
          <a:xfrm>
            <a:off x="5600700" y="655142"/>
            <a:ext cx="5743376" cy="6119804"/>
          </a:xfrm>
          <a:prstGeom prst="rect">
            <a:avLst/>
          </a:prstGeom>
        </p:spPr>
      </p:pic>
    </p:spTree>
    <p:extLst>
      <p:ext uri="{BB962C8B-B14F-4D97-AF65-F5344CB8AC3E}">
        <p14:creationId xmlns:p14="http://schemas.microsoft.com/office/powerpoint/2010/main" val="4181273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Second </a:t>
            </a:r>
            <a:r>
              <a:rPr lang="en-US" dirty="0"/>
              <a:t>Policy Change: </a:t>
            </a:r>
            <a:r>
              <a:rPr lang="en-US" dirty="0" smtClean="0"/>
              <a:t/>
            </a:r>
            <a:br>
              <a:rPr lang="en-US" dirty="0" smtClean="0"/>
            </a:br>
            <a:r>
              <a:rPr lang="en-US" i="1" dirty="0" smtClean="0"/>
              <a:t>Converting the MID to a capped 12% credit </a:t>
            </a:r>
            <a:endParaRPr lang="en-US" dirty="0"/>
          </a:p>
        </p:txBody>
      </p:sp>
      <p:sp>
        <p:nvSpPr>
          <p:cNvPr id="3" name="Content Placeholder 2"/>
          <p:cNvSpPr>
            <a:spLocks noGrp="1"/>
          </p:cNvSpPr>
          <p:nvPr>
            <p:ph idx="1"/>
          </p:nvPr>
        </p:nvSpPr>
        <p:spPr>
          <a:xfrm>
            <a:off x="581192" y="1996895"/>
            <a:ext cx="11029615" cy="3678303"/>
          </a:xfrm>
        </p:spPr>
        <p:txBody>
          <a:bodyPr anchor="t"/>
          <a:lstStyle/>
          <a:p>
            <a:r>
              <a:rPr lang="en-US" dirty="0"/>
              <a:t>C</a:t>
            </a:r>
            <a:r>
              <a:rPr lang="en-US" dirty="0" smtClean="0"/>
              <a:t>onverts </a:t>
            </a:r>
            <a:r>
              <a:rPr lang="en-US" dirty="0"/>
              <a:t>the MID to a nonrefundable 12 percent tax credit and caps the MID </a:t>
            </a:r>
            <a:r>
              <a:rPr lang="en-US" dirty="0">
                <a:solidFill>
                  <a:schemeClr val="tx1"/>
                </a:solidFill>
              </a:rPr>
              <a:t>at $25,000 per year </a:t>
            </a:r>
            <a:r>
              <a:rPr lang="en-US" dirty="0" smtClean="0">
                <a:solidFill>
                  <a:schemeClr val="tx1"/>
                </a:solidFill>
              </a:rPr>
              <a:t> </a:t>
            </a:r>
          </a:p>
          <a:p>
            <a:r>
              <a:rPr lang="en-US" dirty="0" smtClean="0">
                <a:solidFill>
                  <a:schemeClr val="tx1"/>
                </a:solidFill>
              </a:rPr>
              <a:t>Average </a:t>
            </a:r>
            <a:r>
              <a:rPr lang="en-US" dirty="0">
                <a:solidFill>
                  <a:schemeClr val="tx1"/>
                </a:solidFill>
              </a:rPr>
              <a:t>change in tax liability of moving to the credit/cap, with or without the portfolio </a:t>
            </a:r>
            <a:r>
              <a:rPr lang="en-US" dirty="0" smtClean="0">
                <a:solidFill>
                  <a:schemeClr val="tx1"/>
                </a:solidFill>
              </a:rPr>
              <a:t>adjustment: only </a:t>
            </a:r>
            <a:r>
              <a:rPr lang="en-US" dirty="0">
                <a:solidFill>
                  <a:schemeClr val="tx1"/>
                </a:solidFill>
              </a:rPr>
              <a:t>26 percent of the average change in tax liability of completely eliminating the </a:t>
            </a:r>
            <a:r>
              <a:rPr lang="en-US" dirty="0" smtClean="0">
                <a:solidFill>
                  <a:schemeClr val="tx1"/>
                </a:solidFill>
              </a:rPr>
              <a:t>MID </a:t>
            </a:r>
            <a:r>
              <a:rPr lang="en-US" dirty="0">
                <a:solidFill>
                  <a:schemeClr val="tx1"/>
                </a:solidFill>
              </a:rPr>
              <a:t>with the portfolio </a:t>
            </a:r>
            <a:r>
              <a:rPr lang="en-US" dirty="0" smtClean="0">
                <a:solidFill>
                  <a:schemeClr val="tx1"/>
                </a:solidFill>
              </a:rPr>
              <a:t>adjustment</a:t>
            </a:r>
          </a:p>
          <a:p>
            <a:r>
              <a:rPr lang="en-US" dirty="0" smtClean="0">
                <a:solidFill>
                  <a:schemeClr val="tx1"/>
                </a:solidFill>
              </a:rPr>
              <a:t>However, low income households benefit because they receive tax credit whether or not they itemize </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23</a:t>
            </a:fld>
            <a:endParaRPr lang="en-US" dirty="0"/>
          </a:p>
        </p:txBody>
      </p:sp>
      <p:pic>
        <p:nvPicPr>
          <p:cNvPr id="5" name="Picture 4"/>
          <p:cNvPicPr>
            <a:picLocks noChangeAspect="1"/>
          </p:cNvPicPr>
          <p:nvPr/>
        </p:nvPicPr>
        <p:blipFill>
          <a:blip r:embed="rId2"/>
          <a:stretch>
            <a:fillRect/>
          </a:stretch>
        </p:blipFill>
        <p:spPr>
          <a:xfrm>
            <a:off x="2406399" y="3524251"/>
            <a:ext cx="7133285" cy="2699674"/>
          </a:xfrm>
          <a:prstGeom prst="rect">
            <a:avLst/>
          </a:prstGeom>
        </p:spPr>
      </p:pic>
      <p:sp>
        <p:nvSpPr>
          <p:cNvPr id="6" name="TextBox 5"/>
          <p:cNvSpPr txBox="1"/>
          <p:nvPr/>
        </p:nvSpPr>
        <p:spPr>
          <a:xfrm>
            <a:off x="330200" y="6321262"/>
            <a:ext cx="10452100" cy="276999"/>
          </a:xfrm>
          <a:prstGeom prst="rect">
            <a:avLst/>
          </a:prstGeom>
          <a:noFill/>
        </p:spPr>
        <p:txBody>
          <a:bodyPr wrap="square" rtlCol="0">
            <a:spAutoFit/>
          </a:bodyPr>
          <a:lstStyle/>
          <a:p>
            <a:r>
              <a:rPr lang="en-US" sz="1200" dirty="0" smtClean="0"/>
              <a:t>*As </a:t>
            </a:r>
            <a:r>
              <a:rPr lang="en-US" sz="1200" dirty="0"/>
              <a:t>an approximation to the effects of a loan cap of $</a:t>
            </a:r>
            <a:r>
              <a:rPr lang="en-US" sz="1200" dirty="0" smtClean="0"/>
              <a:t>500,000.</a:t>
            </a:r>
            <a:endParaRPr lang="en-US" sz="1200" dirty="0"/>
          </a:p>
        </p:txBody>
      </p:sp>
    </p:spTree>
    <p:extLst>
      <p:ext uri="{BB962C8B-B14F-4D97-AF65-F5344CB8AC3E}">
        <p14:creationId xmlns:p14="http://schemas.microsoft.com/office/powerpoint/2010/main" val="2757458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t>Second Policy Change: </a:t>
            </a:r>
            <a:br>
              <a:rPr lang="en-US" sz="2400" dirty="0"/>
            </a:br>
            <a:r>
              <a:rPr lang="en-US" sz="2400" i="1" dirty="0"/>
              <a:t>Converting the MID to a capped 12% </a:t>
            </a:r>
            <a:r>
              <a:rPr lang="en-US" sz="2400" i="1" dirty="0" smtClean="0"/>
              <a:t/>
            </a:r>
            <a:br>
              <a:rPr lang="en-US" sz="2400" i="1" dirty="0" smtClean="0"/>
            </a:br>
            <a:r>
              <a:rPr lang="en-US" sz="2400" i="1" dirty="0" smtClean="0"/>
              <a:t>credit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24</a:t>
            </a:fld>
            <a:endParaRPr lang="en-US" dirty="0"/>
          </a:p>
        </p:txBody>
      </p:sp>
      <p:sp>
        <p:nvSpPr>
          <p:cNvPr id="6" name="TextBox 5"/>
          <p:cNvSpPr txBox="1"/>
          <p:nvPr/>
        </p:nvSpPr>
        <p:spPr>
          <a:xfrm>
            <a:off x="581192" y="2279984"/>
            <a:ext cx="5097713" cy="1754326"/>
          </a:xfrm>
          <a:prstGeom prst="rect">
            <a:avLst/>
          </a:prstGeom>
          <a:noFill/>
        </p:spPr>
        <p:txBody>
          <a:bodyPr wrap="square" rtlCol="0">
            <a:spAutoFit/>
          </a:bodyPr>
          <a:lstStyle/>
          <a:p>
            <a:pPr marL="285750" indent="-285750">
              <a:buClr>
                <a:schemeClr val="accent2"/>
              </a:buClr>
              <a:buSzPct val="120000"/>
              <a:buFont typeface="Wingdings" panose="05000000000000000000" pitchFamily="2" charset="2"/>
              <a:buChar char="§"/>
            </a:pPr>
            <a:r>
              <a:rPr lang="en-US" dirty="0">
                <a:solidFill>
                  <a:schemeClr val="tx2"/>
                </a:solidFill>
              </a:rPr>
              <a:t>The overall effects of </a:t>
            </a:r>
            <a:r>
              <a:rPr lang="en-US" dirty="0" smtClean="0">
                <a:solidFill>
                  <a:schemeClr val="tx2"/>
                </a:solidFill>
              </a:rPr>
              <a:t>replacing the MID</a:t>
            </a:r>
            <a:r>
              <a:rPr lang="en-US" dirty="0">
                <a:solidFill>
                  <a:schemeClr val="tx2"/>
                </a:solidFill>
              </a:rPr>
              <a:t> </a:t>
            </a:r>
            <a:r>
              <a:rPr lang="en-US" dirty="0" smtClean="0">
                <a:solidFill>
                  <a:schemeClr val="tx2"/>
                </a:solidFill>
              </a:rPr>
              <a:t>with a 12% credit and a $25,000 interest cap:</a:t>
            </a:r>
          </a:p>
          <a:p>
            <a:pPr marL="742950" lvl="1" indent="-285750">
              <a:buClr>
                <a:schemeClr val="accent2"/>
              </a:buClr>
              <a:buSzPct val="120000"/>
              <a:buFont typeface="Wingdings" panose="05000000000000000000" pitchFamily="2" charset="2"/>
              <a:buChar char="§"/>
            </a:pPr>
            <a:r>
              <a:rPr lang="en-US" dirty="0" smtClean="0">
                <a:solidFill>
                  <a:schemeClr val="tx2"/>
                </a:solidFill>
              </a:rPr>
              <a:t>Qualitatively </a:t>
            </a:r>
            <a:r>
              <a:rPr lang="en-US" dirty="0">
                <a:solidFill>
                  <a:schemeClr val="tx2"/>
                </a:solidFill>
              </a:rPr>
              <a:t>similar to the first policy </a:t>
            </a:r>
            <a:r>
              <a:rPr lang="en-US" dirty="0" smtClean="0">
                <a:solidFill>
                  <a:schemeClr val="tx2"/>
                </a:solidFill>
              </a:rPr>
              <a:t>change</a:t>
            </a:r>
          </a:p>
          <a:p>
            <a:pPr marL="742950" lvl="1" indent="-285750">
              <a:buClr>
                <a:schemeClr val="accent2"/>
              </a:buClr>
              <a:buSzPct val="120000"/>
              <a:buFont typeface="Wingdings" panose="05000000000000000000" pitchFamily="2" charset="2"/>
              <a:buChar char="§"/>
            </a:pPr>
            <a:r>
              <a:rPr lang="en-US" dirty="0" smtClean="0">
                <a:solidFill>
                  <a:schemeClr val="tx2"/>
                </a:solidFill>
              </a:rPr>
              <a:t>Quantitatively smaller than the size of the first policy change</a:t>
            </a:r>
            <a:endParaRPr lang="en-US" dirty="0">
              <a:solidFill>
                <a:schemeClr val="tx2"/>
              </a:solidFill>
            </a:endParaRPr>
          </a:p>
        </p:txBody>
      </p:sp>
      <p:pic>
        <p:nvPicPr>
          <p:cNvPr id="8" name="Content Placeholder 7"/>
          <p:cNvPicPr>
            <a:picLocks noGrp="1" noChangeAspect="1"/>
          </p:cNvPicPr>
          <p:nvPr>
            <p:ph idx="1"/>
          </p:nvPr>
        </p:nvPicPr>
        <p:blipFill>
          <a:blip r:embed="rId2"/>
          <a:stretch>
            <a:fillRect/>
          </a:stretch>
        </p:blipFill>
        <p:spPr>
          <a:xfrm>
            <a:off x="5520939" y="748620"/>
            <a:ext cx="5731262" cy="5849030"/>
          </a:xfrm>
          <a:prstGeom prst="rect">
            <a:avLst/>
          </a:prstGeom>
        </p:spPr>
      </p:pic>
    </p:spTree>
    <p:extLst>
      <p:ext uri="{BB962C8B-B14F-4D97-AF65-F5344CB8AC3E}">
        <p14:creationId xmlns:p14="http://schemas.microsoft.com/office/powerpoint/2010/main" val="2385741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a:t>
            </a:r>
            <a:r>
              <a:rPr lang="en-US" dirty="0"/>
              <a:t>Policy Change: </a:t>
            </a:r>
            <a:br>
              <a:rPr lang="en-US" dirty="0"/>
            </a:br>
            <a:r>
              <a:rPr lang="en-US" i="1" dirty="0" smtClean="0"/>
              <a:t>limiting the </a:t>
            </a:r>
            <a:r>
              <a:rPr lang="en-US" i="1" dirty="0"/>
              <a:t>MID to </a:t>
            </a:r>
            <a:r>
              <a:rPr lang="en-US" i="1" dirty="0" smtClean="0"/>
              <a:t>principal residence</a:t>
            </a:r>
            <a:endParaRPr lang="en-US" dirty="0"/>
          </a:p>
        </p:txBody>
      </p:sp>
      <p:sp>
        <p:nvSpPr>
          <p:cNvPr id="3" name="Content Placeholder 2"/>
          <p:cNvSpPr>
            <a:spLocks noGrp="1"/>
          </p:cNvSpPr>
          <p:nvPr>
            <p:ph idx="1"/>
          </p:nvPr>
        </p:nvSpPr>
        <p:spPr>
          <a:xfrm>
            <a:off x="581193" y="1894819"/>
            <a:ext cx="11029615" cy="3678303"/>
          </a:xfrm>
        </p:spPr>
        <p:txBody>
          <a:bodyPr anchor="t"/>
          <a:lstStyle/>
          <a:p>
            <a:r>
              <a:rPr lang="en-US" dirty="0" smtClean="0"/>
              <a:t>The third policy suggested to limit MID is to </a:t>
            </a:r>
            <a:r>
              <a:rPr lang="en-US" dirty="0"/>
              <a:t>disallow deductions for second and vacation homes and for home equity </a:t>
            </a:r>
            <a:r>
              <a:rPr lang="en-US" dirty="0" smtClean="0"/>
              <a:t>loans</a:t>
            </a:r>
          </a:p>
          <a:p>
            <a:r>
              <a:rPr lang="en-US" dirty="0" smtClean="0"/>
              <a:t>This will include not only loans on traditional </a:t>
            </a:r>
            <a:r>
              <a:rPr lang="en-US" dirty="0"/>
              <a:t>second or vacation homes, but also for loans on “transitional” </a:t>
            </a:r>
            <a:r>
              <a:rPr lang="en-US" dirty="0" smtClean="0"/>
              <a:t>homes</a:t>
            </a:r>
            <a:r>
              <a:rPr lang="en-US" dirty="0"/>
              <a:t> </a:t>
            </a:r>
            <a:r>
              <a:rPr lang="en-US" dirty="0" smtClean="0"/>
              <a:t>– unsold homes used to be a primary residence before moving to a new primary residence</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25</a:t>
            </a:fld>
            <a:endParaRPr lang="en-US" dirty="0"/>
          </a:p>
        </p:txBody>
      </p:sp>
      <p:pic>
        <p:nvPicPr>
          <p:cNvPr id="7" name="Picture 6"/>
          <p:cNvPicPr>
            <a:picLocks noChangeAspect="1"/>
          </p:cNvPicPr>
          <p:nvPr/>
        </p:nvPicPr>
        <p:blipFill>
          <a:blip r:embed="rId2"/>
          <a:stretch>
            <a:fillRect/>
          </a:stretch>
        </p:blipFill>
        <p:spPr>
          <a:xfrm>
            <a:off x="78350" y="3479800"/>
            <a:ext cx="5751480" cy="2521023"/>
          </a:xfrm>
          <a:prstGeom prst="rect">
            <a:avLst/>
          </a:prstGeom>
        </p:spPr>
      </p:pic>
      <p:pic>
        <p:nvPicPr>
          <p:cNvPr id="8" name="Picture 7"/>
          <p:cNvPicPr>
            <a:picLocks noChangeAspect="1"/>
          </p:cNvPicPr>
          <p:nvPr/>
        </p:nvPicPr>
        <p:blipFill>
          <a:blip r:embed="rId3"/>
          <a:stretch>
            <a:fillRect/>
          </a:stretch>
        </p:blipFill>
        <p:spPr>
          <a:xfrm>
            <a:off x="6160772" y="3535682"/>
            <a:ext cx="6031228" cy="2480376"/>
          </a:xfrm>
          <a:prstGeom prst="rect">
            <a:avLst/>
          </a:prstGeom>
        </p:spPr>
      </p:pic>
    </p:spTree>
    <p:extLst>
      <p:ext uri="{BB962C8B-B14F-4D97-AF65-F5344CB8AC3E}">
        <p14:creationId xmlns:p14="http://schemas.microsoft.com/office/powerpoint/2010/main" val="1674153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third Policy Change: </a:t>
            </a:r>
            <a:br>
              <a:rPr lang="en-US" dirty="0"/>
            </a:br>
            <a:r>
              <a:rPr lang="en-US" i="1" dirty="0"/>
              <a:t>limiting the MID to </a:t>
            </a:r>
            <a:r>
              <a:rPr lang="en-US" i="1" dirty="0" smtClean="0"/>
              <a:t/>
            </a:r>
            <a:br>
              <a:rPr lang="en-US" i="1" dirty="0" smtClean="0"/>
            </a:br>
            <a:r>
              <a:rPr lang="en-US" i="1" dirty="0" smtClean="0"/>
              <a:t>principal </a:t>
            </a:r>
            <a:r>
              <a:rPr lang="en-US" i="1" dirty="0" smtClean="0"/>
              <a:t>residence </a:t>
            </a:r>
            <a:endParaRPr lang="en-US" dirty="0"/>
          </a:p>
        </p:txBody>
      </p:sp>
      <p:pic>
        <p:nvPicPr>
          <p:cNvPr id="5" name="Content Placeholder 4"/>
          <p:cNvPicPr>
            <a:picLocks noGrp="1" noChangeAspect="1"/>
          </p:cNvPicPr>
          <p:nvPr>
            <p:ph idx="1"/>
          </p:nvPr>
        </p:nvPicPr>
        <p:blipFill>
          <a:blip r:embed="rId2"/>
          <a:stretch>
            <a:fillRect/>
          </a:stretch>
        </p:blipFill>
        <p:spPr>
          <a:xfrm>
            <a:off x="5579109" y="760286"/>
            <a:ext cx="5813365" cy="5837363"/>
          </a:xfrm>
          <a:prstGeom prst="rect">
            <a:avLst/>
          </a:prstGeom>
        </p:spPr>
      </p:pic>
      <p:sp>
        <p:nvSpPr>
          <p:cNvPr id="4" name="Slide Number Placeholder 3"/>
          <p:cNvSpPr>
            <a:spLocks noGrp="1"/>
          </p:cNvSpPr>
          <p:nvPr>
            <p:ph type="sldNum" sz="quarter" idx="12"/>
          </p:nvPr>
        </p:nvSpPr>
        <p:spPr/>
        <p:txBody>
          <a:bodyPr/>
          <a:lstStyle/>
          <a:p>
            <a:fld id="{D57F1E4F-1CFF-5643-939E-217C01CDF565}" type="slidenum">
              <a:rPr lang="en-US" smtClean="0"/>
              <a:pPr/>
              <a:t>26</a:t>
            </a:fld>
            <a:endParaRPr lang="en-US" dirty="0"/>
          </a:p>
        </p:txBody>
      </p:sp>
      <p:sp>
        <p:nvSpPr>
          <p:cNvPr id="6" name="TextBox 5"/>
          <p:cNvSpPr txBox="1"/>
          <p:nvPr/>
        </p:nvSpPr>
        <p:spPr>
          <a:xfrm>
            <a:off x="581192" y="2279984"/>
            <a:ext cx="5097713" cy="1754326"/>
          </a:xfrm>
          <a:prstGeom prst="rect">
            <a:avLst/>
          </a:prstGeom>
          <a:noFill/>
        </p:spPr>
        <p:txBody>
          <a:bodyPr wrap="square" rtlCol="0">
            <a:spAutoFit/>
          </a:bodyPr>
          <a:lstStyle/>
          <a:p>
            <a:pPr marL="285750" indent="-285750">
              <a:buClr>
                <a:schemeClr val="accent2"/>
              </a:buClr>
              <a:buSzPct val="120000"/>
              <a:buFont typeface="Wingdings" panose="05000000000000000000" pitchFamily="2" charset="2"/>
              <a:buChar char="§"/>
            </a:pPr>
            <a:r>
              <a:rPr lang="en-US" dirty="0">
                <a:solidFill>
                  <a:schemeClr val="tx2"/>
                </a:solidFill>
              </a:rPr>
              <a:t>The overall effects of </a:t>
            </a:r>
            <a:r>
              <a:rPr lang="en-US" dirty="0" smtClean="0">
                <a:solidFill>
                  <a:schemeClr val="tx2"/>
                </a:solidFill>
              </a:rPr>
              <a:t>limiting MID to principal residence:</a:t>
            </a:r>
          </a:p>
          <a:p>
            <a:pPr marL="742950" lvl="1" indent="-285750">
              <a:buClr>
                <a:schemeClr val="accent2"/>
              </a:buClr>
              <a:buSzPct val="120000"/>
              <a:buFont typeface="Wingdings" panose="05000000000000000000" pitchFamily="2" charset="2"/>
              <a:buChar char="§"/>
            </a:pPr>
            <a:r>
              <a:rPr lang="en-US" dirty="0" smtClean="0">
                <a:solidFill>
                  <a:schemeClr val="tx2"/>
                </a:solidFill>
              </a:rPr>
              <a:t>Qualitatively </a:t>
            </a:r>
            <a:r>
              <a:rPr lang="en-US" dirty="0">
                <a:solidFill>
                  <a:schemeClr val="tx2"/>
                </a:solidFill>
              </a:rPr>
              <a:t>similar to the </a:t>
            </a:r>
            <a:r>
              <a:rPr lang="en-US" dirty="0" smtClean="0">
                <a:solidFill>
                  <a:schemeClr val="tx2"/>
                </a:solidFill>
              </a:rPr>
              <a:t>first and second </a:t>
            </a:r>
            <a:r>
              <a:rPr lang="en-US" dirty="0">
                <a:solidFill>
                  <a:schemeClr val="tx2"/>
                </a:solidFill>
              </a:rPr>
              <a:t>policy </a:t>
            </a:r>
            <a:r>
              <a:rPr lang="en-US" dirty="0" smtClean="0">
                <a:solidFill>
                  <a:schemeClr val="tx2"/>
                </a:solidFill>
              </a:rPr>
              <a:t>change</a:t>
            </a:r>
          </a:p>
          <a:p>
            <a:pPr marL="742950" lvl="1" indent="-285750">
              <a:buClr>
                <a:schemeClr val="accent2"/>
              </a:buClr>
              <a:buSzPct val="120000"/>
              <a:buFont typeface="Wingdings" panose="05000000000000000000" pitchFamily="2" charset="2"/>
              <a:buChar char="§"/>
            </a:pPr>
            <a:r>
              <a:rPr lang="en-US" dirty="0" smtClean="0">
                <a:solidFill>
                  <a:schemeClr val="tx2"/>
                </a:solidFill>
              </a:rPr>
              <a:t>Quantitatively smaller than the size of the first and second policy change</a:t>
            </a:r>
            <a:endParaRPr lang="en-US" dirty="0">
              <a:solidFill>
                <a:schemeClr val="tx2"/>
              </a:solidFill>
            </a:endParaRPr>
          </a:p>
        </p:txBody>
      </p:sp>
    </p:spTree>
    <p:extLst>
      <p:ext uri="{BB962C8B-B14F-4D97-AF65-F5344CB8AC3E}">
        <p14:creationId xmlns:p14="http://schemas.microsoft.com/office/powerpoint/2010/main" val="4237470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81191" y="3382631"/>
            <a:ext cx="10993549" cy="1475013"/>
          </a:xfrm>
        </p:spPr>
        <p:txBody>
          <a:bodyPr anchor="ctr">
            <a:normAutofit/>
          </a:bodyPr>
          <a:lstStyle/>
          <a:p>
            <a:pPr algn="ctr"/>
            <a:r>
              <a:rPr lang="en-US" dirty="0" smtClean="0">
                <a:solidFill>
                  <a:schemeClr val="bg1"/>
                </a:solidFill>
              </a:rPr>
              <a:t>V. Conclusion</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2084949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Conclusion</a:t>
            </a:r>
            <a:endParaRPr lang="en-US" dirty="0"/>
          </a:p>
        </p:txBody>
      </p:sp>
      <p:sp>
        <p:nvSpPr>
          <p:cNvPr id="3" name="Content Placeholder 2"/>
          <p:cNvSpPr>
            <a:spLocks noGrp="1"/>
          </p:cNvSpPr>
          <p:nvPr>
            <p:ph idx="1"/>
          </p:nvPr>
        </p:nvSpPr>
        <p:spPr>
          <a:xfrm>
            <a:off x="581192" y="1924050"/>
            <a:ext cx="11029615" cy="4241800"/>
          </a:xfrm>
        </p:spPr>
        <p:txBody>
          <a:bodyPr anchor="t">
            <a:noAutofit/>
          </a:bodyPr>
          <a:lstStyle/>
          <a:p>
            <a:r>
              <a:rPr lang="en-US" sz="2000" dirty="0" smtClean="0"/>
              <a:t>Although MID unlikely to be eliminated, </a:t>
            </a:r>
            <a:r>
              <a:rPr lang="en-US" sz="2000" dirty="0"/>
              <a:t>a redesign of the system to </a:t>
            </a:r>
            <a:r>
              <a:rPr lang="en-US" sz="2000" dirty="0" smtClean="0"/>
              <a:t>improve its </a:t>
            </a:r>
            <a:r>
              <a:rPr lang="en-US" sz="2000" dirty="0"/>
              <a:t>effectiveness in conjunction with the effort to reduce the deficit and the national debt is </a:t>
            </a:r>
            <a:r>
              <a:rPr lang="en-US" sz="2000" dirty="0" smtClean="0"/>
              <a:t>crucial</a:t>
            </a:r>
          </a:p>
          <a:p>
            <a:r>
              <a:rPr lang="en-US" sz="2000" dirty="0" smtClean="0"/>
              <a:t>We use </a:t>
            </a:r>
            <a:r>
              <a:rPr lang="en-US" sz="2000" dirty="0"/>
              <a:t>a dynamic, overlapping generations, computable general equilibrium model of the U.S economy to simulate both the short run and long run dynamic macroeconomic effects of such proposals, including their effects on the housing market, such as changes in housing prices, housing investment, and the mix of owner-occupied and rental housing, as well their effects in several other </a:t>
            </a:r>
            <a:r>
              <a:rPr lang="en-US" sz="2000" dirty="0" smtClean="0"/>
              <a:t>dimensions</a:t>
            </a:r>
          </a:p>
          <a:p>
            <a:r>
              <a:rPr lang="en-US" sz="2000" dirty="0" smtClean="0"/>
              <a:t>Elimination of MID: most key macroeconomic indicators decrease slightly in the short run, and the effects are neutral in the long run</a:t>
            </a:r>
          </a:p>
          <a:p>
            <a:r>
              <a:rPr lang="en-US" sz="2000" dirty="0" smtClean="0"/>
              <a:t>Housing sector investment, housing value, and producer prices of housing decline in the short run and the magnitude of reduction is smaller in the long run</a:t>
            </a:r>
          </a:p>
          <a:p>
            <a:r>
              <a:rPr lang="en-US" sz="2000" dirty="0" smtClean="0"/>
              <a:t>Results are qualitatively similar for the other two policy changes, but the results are smaller </a:t>
            </a:r>
            <a:endParaRPr lang="en-US" sz="2000"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857420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Questions? </a:t>
            </a:r>
            <a:endParaRPr lang="en-US" dirty="0"/>
          </a:p>
        </p:txBody>
      </p:sp>
      <p:sp>
        <p:nvSpPr>
          <p:cNvPr id="3" name="Content Placeholder 2"/>
          <p:cNvSpPr>
            <a:spLocks noGrp="1"/>
          </p:cNvSpPr>
          <p:nvPr>
            <p:ph idx="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48837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NAR Reaction to Housing Related Provisions in Tax CUTs and Jobs Act</a:t>
            </a:r>
            <a:endParaRPr lang="en-US" dirty="0"/>
          </a:p>
        </p:txBody>
      </p:sp>
      <p:pic>
        <p:nvPicPr>
          <p:cNvPr id="5" name="Content Placeholder 4"/>
          <p:cNvPicPr>
            <a:picLocks noGrp="1" noChangeAspect="1"/>
          </p:cNvPicPr>
          <p:nvPr>
            <p:ph idx="1"/>
          </p:nvPr>
        </p:nvPicPr>
        <p:blipFill>
          <a:blip r:embed="rId2"/>
          <a:stretch>
            <a:fillRect/>
          </a:stretch>
        </p:blipFill>
        <p:spPr>
          <a:xfrm>
            <a:off x="2941524" y="1977381"/>
            <a:ext cx="5418563" cy="3159125"/>
          </a:xfrm>
          <a:prstGeom prst="rect">
            <a:avLst/>
          </a:prstGeom>
        </p:spPr>
      </p:pic>
      <p:sp>
        <p:nvSpPr>
          <p:cNvPr id="4" name="Slide Number Placeholder 3"/>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6" name="Picture 5"/>
          <p:cNvPicPr>
            <a:picLocks noChangeAspect="1"/>
          </p:cNvPicPr>
          <p:nvPr/>
        </p:nvPicPr>
        <p:blipFill>
          <a:blip r:embed="rId3"/>
          <a:stretch>
            <a:fillRect/>
          </a:stretch>
        </p:blipFill>
        <p:spPr>
          <a:xfrm>
            <a:off x="1152525" y="1813571"/>
            <a:ext cx="2571750" cy="800100"/>
          </a:xfrm>
          <a:prstGeom prst="rect">
            <a:avLst/>
          </a:prstGeom>
        </p:spPr>
      </p:pic>
      <p:sp>
        <p:nvSpPr>
          <p:cNvPr id="9" name="TextBox 8"/>
          <p:cNvSpPr txBox="1"/>
          <p:nvPr/>
        </p:nvSpPr>
        <p:spPr>
          <a:xfrm>
            <a:off x="1123950" y="5397931"/>
            <a:ext cx="9944100" cy="1200329"/>
          </a:xfrm>
          <a:prstGeom prst="rect">
            <a:avLst/>
          </a:prstGeom>
          <a:noFill/>
        </p:spPr>
        <p:txBody>
          <a:bodyPr wrap="square" rtlCol="0">
            <a:spAutoFit/>
          </a:bodyPr>
          <a:lstStyle/>
          <a:p>
            <a:r>
              <a:rPr lang="en-US" sz="2400" dirty="0" smtClean="0"/>
              <a:t>“</a:t>
            </a:r>
            <a:r>
              <a:rPr lang="en-US" sz="2400" i="1" dirty="0" smtClean="0"/>
              <a:t>Eliminating tax incentives for homeownership puts home values and middle-class homeowner at risk. Homeowners </a:t>
            </a:r>
            <a:r>
              <a:rPr lang="en-US" sz="2400" i="1" dirty="0"/>
              <a:t>could lose substantial equity from the more than 10% drop in home values likely to result if the bill is enacted</a:t>
            </a:r>
            <a:r>
              <a:rPr lang="en-US" sz="2400" dirty="0" smtClean="0"/>
              <a:t>.”</a:t>
            </a:r>
            <a:endParaRPr lang="en-US" sz="2400" dirty="0"/>
          </a:p>
        </p:txBody>
      </p:sp>
    </p:spTree>
    <p:extLst>
      <p:ext uri="{BB962C8B-B14F-4D97-AF65-F5344CB8AC3E}">
        <p14:creationId xmlns:p14="http://schemas.microsoft.com/office/powerpoint/2010/main" val="2264294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NAHB Reaction </a:t>
            </a:r>
            <a:r>
              <a:rPr lang="en-US" dirty="0"/>
              <a:t>to Housing Related Provisions in Tax CUTs and Jobs Act</a:t>
            </a:r>
          </a:p>
        </p:txBody>
      </p:sp>
      <p:pic>
        <p:nvPicPr>
          <p:cNvPr id="5" name="Content Placeholder 4"/>
          <p:cNvPicPr>
            <a:picLocks noGrp="1" noChangeAspect="1"/>
          </p:cNvPicPr>
          <p:nvPr>
            <p:ph idx="1"/>
          </p:nvPr>
        </p:nvPicPr>
        <p:blipFill>
          <a:blip r:embed="rId2"/>
          <a:stretch>
            <a:fillRect/>
          </a:stretch>
        </p:blipFill>
        <p:spPr>
          <a:xfrm>
            <a:off x="2824162" y="2436019"/>
            <a:ext cx="7458075" cy="3333750"/>
          </a:xfrm>
          <a:prstGeom prst="rect">
            <a:avLst/>
          </a:prstGeom>
        </p:spPr>
      </p:pic>
      <p:sp>
        <p:nvSpPr>
          <p:cNvPr id="4" name="Slide Number Placeholder 3"/>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6" name="Picture 5"/>
          <p:cNvPicPr>
            <a:picLocks noChangeAspect="1"/>
          </p:cNvPicPr>
          <p:nvPr/>
        </p:nvPicPr>
        <p:blipFill>
          <a:blip r:embed="rId3"/>
          <a:stretch>
            <a:fillRect/>
          </a:stretch>
        </p:blipFill>
        <p:spPr>
          <a:xfrm>
            <a:off x="898691" y="1982787"/>
            <a:ext cx="2543175" cy="1457325"/>
          </a:xfrm>
          <a:prstGeom prst="rect">
            <a:avLst/>
          </a:prstGeom>
        </p:spPr>
      </p:pic>
    </p:spTree>
    <p:extLst>
      <p:ext uri="{BB962C8B-B14F-4D97-AF65-F5344CB8AC3E}">
        <p14:creationId xmlns:p14="http://schemas.microsoft.com/office/powerpoint/2010/main" val="2725071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spcBef>
                <a:spcPts val="600"/>
              </a:spcBef>
              <a:spcAft>
                <a:spcPts val="600"/>
              </a:spcAft>
            </a:pPr>
            <a:r>
              <a:rPr lang="en-US" dirty="0" smtClean="0"/>
              <a:t>Agenda </a:t>
            </a:r>
            <a:endParaRPr lang="en-US" dirty="0"/>
          </a:p>
        </p:txBody>
      </p:sp>
      <p:sp>
        <p:nvSpPr>
          <p:cNvPr id="3" name="Content Placeholder 2"/>
          <p:cNvSpPr>
            <a:spLocks noGrp="1"/>
          </p:cNvSpPr>
          <p:nvPr>
            <p:ph idx="1"/>
          </p:nvPr>
        </p:nvSpPr>
        <p:spPr/>
        <p:txBody>
          <a:bodyPr anchor="t"/>
          <a:lstStyle/>
          <a:p>
            <a:r>
              <a:rPr lang="en-US" sz="2400" dirty="0" smtClean="0"/>
              <a:t>Introduction  </a:t>
            </a:r>
          </a:p>
          <a:p>
            <a:r>
              <a:rPr lang="en-US" sz="2400" dirty="0" smtClean="0"/>
              <a:t>Background Information of Mortgage Interest Deduction (MID)</a:t>
            </a:r>
          </a:p>
          <a:p>
            <a:r>
              <a:rPr lang="en-US" sz="2400" dirty="0" smtClean="0"/>
              <a:t>Overview of the Model and Initial Equilibrium </a:t>
            </a:r>
          </a:p>
          <a:p>
            <a:r>
              <a:rPr lang="en-US" sz="2400" dirty="0" smtClean="0"/>
              <a:t>Simulation Results </a:t>
            </a:r>
          </a:p>
          <a:p>
            <a:r>
              <a:rPr lang="en-US" sz="2400" dirty="0" smtClean="0"/>
              <a:t>Conclusion</a:t>
            </a:r>
          </a:p>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1935783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81191" y="3382631"/>
            <a:ext cx="10993549" cy="1475013"/>
          </a:xfrm>
        </p:spPr>
        <p:txBody>
          <a:bodyPr anchor="ctr"/>
          <a:lstStyle/>
          <a:p>
            <a:pPr algn="ctr"/>
            <a:r>
              <a:rPr lang="en-US" dirty="0" smtClean="0">
                <a:solidFill>
                  <a:schemeClr val="bg1"/>
                </a:solidFill>
              </a:rPr>
              <a:t>I. introduction</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2898424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Introduction</a:t>
            </a:r>
          </a:p>
        </p:txBody>
      </p:sp>
      <p:sp>
        <p:nvSpPr>
          <p:cNvPr id="3" name="Content Placeholder 2"/>
          <p:cNvSpPr>
            <a:spLocks noGrp="1"/>
          </p:cNvSpPr>
          <p:nvPr>
            <p:ph idx="1"/>
          </p:nvPr>
        </p:nvSpPr>
        <p:spPr/>
        <p:txBody>
          <a:bodyPr anchor="t">
            <a:noAutofit/>
          </a:bodyPr>
          <a:lstStyle/>
          <a:p>
            <a:r>
              <a:rPr lang="en-US" sz="2400" dirty="0" smtClean="0"/>
              <a:t>Home Mortgage </a:t>
            </a:r>
            <a:r>
              <a:rPr lang="en-US" sz="2400" dirty="0"/>
              <a:t>Interest Deduction (MID</a:t>
            </a:r>
            <a:r>
              <a:rPr lang="en-US" sz="2400" dirty="0" smtClean="0"/>
              <a:t>) is </a:t>
            </a:r>
            <a:r>
              <a:rPr lang="en-US" sz="2400" dirty="0"/>
              <a:t>one of the largest individual income tax </a:t>
            </a:r>
            <a:r>
              <a:rPr lang="en-US" sz="2400" dirty="0" smtClean="0"/>
              <a:t>expenditures</a:t>
            </a:r>
          </a:p>
          <a:p>
            <a:r>
              <a:rPr lang="en-US" sz="2400" dirty="0" smtClean="0"/>
              <a:t>Increasing debt and deficit – both tax reform and spending cuts are necessary</a:t>
            </a:r>
          </a:p>
          <a:p>
            <a:r>
              <a:rPr lang="en-US" sz="2400" dirty="0" smtClean="0"/>
              <a:t>MID is popular, hence politically sensitive</a:t>
            </a:r>
            <a:endParaRPr lang="en-US" sz="2400" dirty="0"/>
          </a:p>
          <a:p>
            <a:r>
              <a:rPr lang="en-US" sz="2400" dirty="0" smtClean="0"/>
              <a:t>Primary rationale is to promote home ownership, but</a:t>
            </a:r>
          </a:p>
          <a:p>
            <a:pPr lvl="1"/>
            <a:r>
              <a:rPr lang="en-US" sz="2200" dirty="0" smtClean="0"/>
              <a:t>Current MID not well designed to achieve this goal</a:t>
            </a:r>
          </a:p>
          <a:p>
            <a:pPr lvl="1"/>
            <a:r>
              <a:rPr lang="en-US" sz="2200" dirty="0" smtClean="0"/>
              <a:t>Provides no subsidy to low and middle income individuals if they don’t itemize </a:t>
            </a:r>
          </a:p>
          <a:p>
            <a:pPr lvl="1"/>
            <a:r>
              <a:rPr lang="en-US" sz="2200" dirty="0" smtClean="0"/>
              <a:t>For high income taxpayers, encourages overconsumption</a:t>
            </a:r>
          </a:p>
          <a:p>
            <a:pPr marL="324000" lvl="1" indent="0">
              <a:buNone/>
            </a:pPr>
            <a:endParaRPr lang="en-US" sz="2400" dirty="0"/>
          </a:p>
          <a:p>
            <a:endParaRPr lang="en-US" sz="2400"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2020867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Introduction: </a:t>
            </a:r>
            <a:br>
              <a:rPr lang="en-US" dirty="0" smtClean="0"/>
            </a:br>
            <a:r>
              <a:rPr lang="en-US" dirty="0" smtClean="0"/>
              <a:t>Recent reform proposals </a:t>
            </a:r>
            <a:endParaRPr lang="en-US" dirty="0"/>
          </a:p>
        </p:txBody>
      </p:sp>
      <p:sp>
        <p:nvSpPr>
          <p:cNvPr id="3" name="Content Placeholder 2"/>
          <p:cNvSpPr>
            <a:spLocks noGrp="1"/>
          </p:cNvSpPr>
          <p:nvPr>
            <p:ph idx="1"/>
          </p:nvPr>
        </p:nvSpPr>
        <p:spPr/>
        <p:txBody>
          <a:bodyPr anchor="t">
            <a:normAutofit/>
          </a:bodyPr>
          <a:lstStyle/>
          <a:p>
            <a:r>
              <a:rPr lang="en-US" sz="2400" dirty="0"/>
              <a:t>National Commission on Fiscal Responsibility and Reform </a:t>
            </a:r>
            <a:r>
              <a:rPr lang="en-US" sz="2400" dirty="0" smtClean="0"/>
              <a:t>(2010, </a:t>
            </a:r>
            <a:r>
              <a:rPr lang="en-US" sz="2400" dirty="0"/>
              <a:t>the Simpson-Bowles report</a:t>
            </a:r>
            <a:r>
              <a:rPr lang="en-US" sz="2400" dirty="0" smtClean="0"/>
              <a:t>)* would: </a:t>
            </a:r>
          </a:p>
          <a:p>
            <a:pPr lvl="1"/>
            <a:r>
              <a:rPr lang="en-US" sz="2000" dirty="0" smtClean="0"/>
              <a:t>Replace MID with a 12% </a:t>
            </a:r>
            <a:r>
              <a:rPr lang="en-US" sz="2000" dirty="0"/>
              <a:t>nonrefundable tax </a:t>
            </a:r>
            <a:r>
              <a:rPr lang="en-US" sz="2000" dirty="0" smtClean="0"/>
              <a:t>credit for interest paid</a:t>
            </a:r>
          </a:p>
          <a:p>
            <a:pPr lvl="1"/>
            <a:r>
              <a:rPr lang="en-US" sz="2000" dirty="0" smtClean="0"/>
              <a:t>Cap at mortgage amount of $500,000</a:t>
            </a:r>
          </a:p>
          <a:p>
            <a:pPr lvl="1"/>
            <a:r>
              <a:rPr lang="en-US" sz="2000" dirty="0" smtClean="0"/>
              <a:t>Apply to principal residence only (no second or vacation homes) </a:t>
            </a:r>
          </a:p>
          <a:p>
            <a:pPr lvl="1"/>
            <a:r>
              <a:rPr lang="en-US" sz="2000" dirty="0"/>
              <a:t>N</a:t>
            </a:r>
            <a:r>
              <a:rPr lang="en-US" sz="2000" dirty="0" smtClean="0"/>
              <a:t>ot preclude eliminating MID if consider more sweeping reforms </a:t>
            </a:r>
          </a:p>
          <a:p>
            <a:r>
              <a:rPr lang="en-US" sz="2400" dirty="0" smtClean="0"/>
              <a:t>Tax Reform Act of 2014 (2014, the Camp bill):</a:t>
            </a:r>
          </a:p>
          <a:p>
            <a:pPr lvl="1"/>
            <a:r>
              <a:rPr lang="en-US" sz="2000" dirty="0" smtClean="0"/>
              <a:t>Cap </a:t>
            </a:r>
            <a:r>
              <a:rPr lang="en-US" sz="2000" dirty="0"/>
              <a:t>at mortgage amount of $</a:t>
            </a:r>
            <a:r>
              <a:rPr lang="en-US" sz="2000" dirty="0" smtClean="0"/>
              <a:t>500,000</a:t>
            </a:r>
          </a:p>
          <a:p>
            <a:pPr marL="0" indent="0">
              <a:buNone/>
            </a:pPr>
            <a:endParaRPr lang="en-US" dirty="0"/>
          </a:p>
        </p:txBody>
      </p:sp>
      <p:sp>
        <p:nvSpPr>
          <p:cNvPr id="4" name="TextBox 3"/>
          <p:cNvSpPr txBox="1"/>
          <p:nvPr/>
        </p:nvSpPr>
        <p:spPr>
          <a:xfrm>
            <a:off x="643690" y="6138699"/>
            <a:ext cx="11075068" cy="461665"/>
          </a:xfrm>
          <a:prstGeom prst="rect">
            <a:avLst/>
          </a:prstGeom>
          <a:noFill/>
        </p:spPr>
        <p:txBody>
          <a:bodyPr wrap="square" rtlCol="0">
            <a:spAutoFit/>
          </a:bodyPr>
          <a:lstStyle/>
          <a:p>
            <a:r>
              <a:rPr lang="en-US" sz="1200" dirty="0" smtClean="0"/>
              <a:t>*Bipartisan </a:t>
            </a:r>
            <a:r>
              <a:rPr lang="en-US" sz="1200" dirty="0"/>
              <a:t>Policy </a:t>
            </a:r>
            <a:r>
              <a:rPr lang="en-US" sz="1200" dirty="0" smtClean="0"/>
              <a:t>Center, </a:t>
            </a:r>
            <a:r>
              <a:rPr lang="en-US" sz="1200" dirty="0"/>
              <a:t>Debt Reduction Task Force</a:t>
            </a:r>
            <a:r>
              <a:rPr lang="en-US" sz="1200" dirty="0" smtClean="0"/>
              <a:t> </a:t>
            </a:r>
            <a:r>
              <a:rPr lang="en-US" sz="1200" dirty="0"/>
              <a:t>(2010) recommends that the MID be replaced with a 15 percent refundable tax credit for up to $25,000 of home mortgage interest expense on a principal </a:t>
            </a:r>
            <a:r>
              <a:rPr lang="en-US" sz="1200" dirty="0" smtClean="0"/>
              <a:t>residence, </a:t>
            </a:r>
            <a:r>
              <a:rPr lang="en-US" sz="1200" dirty="0"/>
              <a:t>and also recommends eliminating the MID for second or vacation </a:t>
            </a:r>
            <a:r>
              <a:rPr lang="en-US" sz="1200" dirty="0" smtClean="0"/>
              <a:t>homes.</a:t>
            </a:r>
            <a:endParaRPr lang="en-US" sz="1200"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3956277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Introduction: </a:t>
            </a:r>
            <a:r>
              <a:rPr lang="en-US" dirty="0" smtClean="0"/>
              <a:t/>
            </a:r>
            <a:br>
              <a:rPr lang="en-US" dirty="0" smtClean="0"/>
            </a:br>
            <a:r>
              <a:rPr lang="en-US" dirty="0" smtClean="0"/>
              <a:t>Recent </a:t>
            </a:r>
            <a:r>
              <a:rPr lang="en-US" dirty="0"/>
              <a:t>reform proposals </a:t>
            </a:r>
            <a:r>
              <a:rPr lang="en-US" dirty="0" smtClean="0"/>
              <a:t>(Cont’d) </a:t>
            </a:r>
            <a:endParaRPr lang="en-US" dirty="0"/>
          </a:p>
        </p:txBody>
      </p:sp>
      <p:sp>
        <p:nvSpPr>
          <p:cNvPr id="3" name="Content Placeholder 2"/>
          <p:cNvSpPr>
            <a:spLocks noGrp="1"/>
          </p:cNvSpPr>
          <p:nvPr>
            <p:ph idx="1"/>
          </p:nvPr>
        </p:nvSpPr>
        <p:spPr/>
        <p:txBody>
          <a:bodyPr anchor="t">
            <a:normAutofit fontScale="85000" lnSpcReduction="20000"/>
          </a:bodyPr>
          <a:lstStyle/>
          <a:p>
            <a:r>
              <a:rPr lang="en-US" sz="2800" dirty="0"/>
              <a:t>House Republican Tax Reform Plan (June </a:t>
            </a:r>
            <a:r>
              <a:rPr lang="en-US" sz="2800" dirty="0" smtClean="0"/>
              <a:t>2016, HRTP): </a:t>
            </a:r>
            <a:endParaRPr lang="en-US" sz="2800" dirty="0"/>
          </a:p>
          <a:p>
            <a:pPr lvl="1"/>
            <a:r>
              <a:rPr lang="en-US" sz="2400" dirty="0" smtClean="0"/>
              <a:t>Preserve the MID </a:t>
            </a:r>
          </a:p>
          <a:p>
            <a:pPr lvl="1"/>
            <a:r>
              <a:rPr lang="en-US" sz="2200" dirty="0" smtClean="0"/>
              <a:t>“Making </a:t>
            </a:r>
            <a:r>
              <a:rPr lang="en-US" sz="2200" dirty="0"/>
              <a:t>the MID a more effective and efficient incentive for home </a:t>
            </a:r>
            <a:r>
              <a:rPr lang="en-US" sz="2200" dirty="0" smtClean="0"/>
              <a:t>ownership” – unspecified changes </a:t>
            </a:r>
            <a:endParaRPr lang="en-US" sz="2200" dirty="0"/>
          </a:p>
          <a:p>
            <a:r>
              <a:rPr lang="en-US" sz="2800" dirty="0"/>
              <a:t>Trump Administration Tax </a:t>
            </a:r>
            <a:r>
              <a:rPr lang="en-US" sz="2800" dirty="0" smtClean="0"/>
              <a:t>Proposal (November 2017</a:t>
            </a:r>
            <a:r>
              <a:rPr lang="en-US" sz="2800" dirty="0"/>
              <a:t>) </a:t>
            </a:r>
            <a:endParaRPr lang="en-US" sz="2800" dirty="0" smtClean="0"/>
          </a:p>
          <a:p>
            <a:pPr lvl="1"/>
            <a:r>
              <a:rPr lang="en-US" sz="2400" dirty="0" smtClean="0"/>
              <a:t>Preserve </a:t>
            </a:r>
            <a:r>
              <a:rPr lang="en-US" sz="2400" dirty="0"/>
              <a:t>the MID </a:t>
            </a:r>
            <a:endParaRPr lang="en-US" sz="2400" dirty="0" smtClean="0"/>
          </a:p>
          <a:p>
            <a:pPr lvl="1"/>
            <a:r>
              <a:rPr lang="en-US" sz="2400" dirty="0" smtClean="0"/>
              <a:t>Cap interest deductions to a $500,000 mortgage</a:t>
            </a:r>
          </a:p>
          <a:p>
            <a:r>
              <a:rPr lang="en-US" sz="2800" dirty="0" smtClean="0"/>
              <a:t>Important to </a:t>
            </a:r>
            <a:r>
              <a:rPr lang="en-US" sz="2800" dirty="0"/>
              <a:t>understand the dynamic effects of revising the current MID under the current income </a:t>
            </a:r>
            <a:r>
              <a:rPr lang="en-US" sz="2800" dirty="0" smtClean="0"/>
              <a:t>tax</a:t>
            </a:r>
          </a:p>
          <a:p>
            <a:r>
              <a:rPr lang="en-US" sz="2800" dirty="0" smtClean="0"/>
              <a:t>Will draw policies analyzed from reform proposals </a:t>
            </a:r>
          </a:p>
          <a:p>
            <a:pPr marL="324000" lvl="1" indent="0">
              <a:buNone/>
            </a:pPr>
            <a:endParaRPr lang="en-US" sz="2400"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3383740224"/>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3048</TotalTime>
  <Words>2330</Words>
  <Application>Microsoft Office PowerPoint</Application>
  <PresentationFormat>Widescreen</PresentationFormat>
  <Paragraphs>228</Paragraphs>
  <Slides>29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Calibri</vt:lpstr>
      <vt:lpstr>Gill Sans MT</vt:lpstr>
      <vt:lpstr>Times New Roman</vt:lpstr>
      <vt:lpstr>Wingdings</vt:lpstr>
      <vt:lpstr>Wingdings 2</vt:lpstr>
      <vt:lpstr>Dividend</vt:lpstr>
      <vt:lpstr>THE DYNAMIC EFFECTS OF ELIMINATING OR CURTAILING THE HOME MORTGAGE INTEREST DEDUCTION</vt:lpstr>
      <vt:lpstr>Tax CUTs and Jobs Act (H.R.1) </vt:lpstr>
      <vt:lpstr>NAR Reaction to Housing Related Provisions in Tax CUTs and Jobs Act</vt:lpstr>
      <vt:lpstr>NAHB Reaction to Housing Related Provisions in Tax CUTs and Jobs Act</vt:lpstr>
      <vt:lpstr>Agenda </vt:lpstr>
      <vt:lpstr>I. introduction</vt:lpstr>
      <vt:lpstr>Introduction</vt:lpstr>
      <vt:lpstr>Introduction:  Recent reform proposals </vt:lpstr>
      <vt:lpstr>Introduction:  Recent reform proposals (Cont’d) </vt:lpstr>
      <vt:lpstr>II. Background Information of Mortgage Interest Deduction</vt:lpstr>
      <vt:lpstr>Background Information of Mortgage Interest Deduction (MID)</vt:lpstr>
      <vt:lpstr>Background (Cont’d)</vt:lpstr>
      <vt:lpstr>Background (Cont’d)</vt:lpstr>
      <vt:lpstr>III. Overview of the Model and Initial Equilibrium  </vt:lpstr>
      <vt:lpstr>Overview of the Model and Initial Equilibrium </vt:lpstr>
      <vt:lpstr>Overview of the Model (Cont’d) </vt:lpstr>
      <vt:lpstr>Overview of the model (Cont’d)</vt:lpstr>
      <vt:lpstr>Initial Equilibrium </vt:lpstr>
      <vt:lpstr>IV. Simulation Results</vt:lpstr>
      <vt:lpstr>Simulation Results </vt:lpstr>
      <vt:lpstr> First Policy Change: Eliminating the Home MID </vt:lpstr>
      <vt:lpstr> First Policy Change:  Eliminating the Home MID  </vt:lpstr>
      <vt:lpstr>Second Policy Change:  Converting the MID to a capped 12% credit </vt:lpstr>
      <vt:lpstr>Second Policy Change:  Converting the MID to a capped 12%  credit </vt:lpstr>
      <vt:lpstr>third Policy Change:  limiting the MID to principal residence</vt:lpstr>
      <vt:lpstr>third Policy Change:  limiting the MID to  principal residence </vt:lpstr>
      <vt:lpstr>V. Conclusion</vt:lpstr>
      <vt:lpstr>Conclusion</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DYNAMIC EFFECTS OF ELIMINATING OR CURTAILING THE HOME MORTGAGE INTEREST DEDUCTION</dc:title>
  <dc:creator>Joyce Beebe</dc:creator>
  <cp:lastModifiedBy>Joyce Beebe</cp:lastModifiedBy>
  <cp:revision>63</cp:revision>
  <dcterms:created xsi:type="dcterms:W3CDTF">2017-10-30T14:25:09Z</dcterms:created>
  <dcterms:modified xsi:type="dcterms:W3CDTF">2017-11-07T19:01:21Z</dcterms:modified>
</cp:coreProperties>
</file>